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65" r:id="rId3"/>
    <p:sldId id="375" r:id="rId4"/>
    <p:sldId id="257" r:id="rId5"/>
    <p:sldId id="376" r:id="rId6"/>
    <p:sldId id="258" r:id="rId7"/>
    <p:sldId id="377" r:id="rId8"/>
    <p:sldId id="432" r:id="rId9"/>
    <p:sldId id="405" r:id="rId10"/>
    <p:sldId id="406" r:id="rId11"/>
    <p:sldId id="407" r:id="rId12"/>
    <p:sldId id="408" r:id="rId13"/>
    <p:sldId id="337" r:id="rId14"/>
    <p:sldId id="433" r:id="rId15"/>
    <p:sldId id="434" r:id="rId16"/>
    <p:sldId id="371" r:id="rId17"/>
    <p:sldId id="436" r:id="rId18"/>
    <p:sldId id="437" r:id="rId19"/>
    <p:sldId id="428" r:id="rId20"/>
    <p:sldId id="438" r:id="rId21"/>
    <p:sldId id="439" r:id="rId22"/>
    <p:sldId id="440" r:id="rId23"/>
    <p:sldId id="442" r:id="rId24"/>
    <p:sldId id="441" r:id="rId25"/>
    <p:sldId id="443" r:id="rId26"/>
    <p:sldId id="378" r:id="rId27"/>
    <p:sldId id="431" r:id="rId28"/>
    <p:sldId id="386" r:id="rId29"/>
    <p:sldId id="387" r:id="rId30"/>
    <p:sldId id="424" r:id="rId31"/>
    <p:sldId id="425" r:id="rId32"/>
    <p:sldId id="421" r:id="rId33"/>
    <p:sldId id="418" r:id="rId34"/>
    <p:sldId id="422" r:id="rId35"/>
    <p:sldId id="426" r:id="rId36"/>
    <p:sldId id="420" r:id="rId37"/>
    <p:sldId id="379" r:id="rId38"/>
    <p:sldId id="353" r:id="rId39"/>
    <p:sldId id="380" r:id="rId40"/>
    <p:sldId id="374" r:id="rId41"/>
    <p:sldId id="447" r:id="rId42"/>
    <p:sldId id="448" r:id="rId43"/>
    <p:sldId id="444" r:id="rId44"/>
    <p:sldId id="445" r:id="rId45"/>
    <p:sldId id="446" r:id="rId46"/>
    <p:sldId id="449" r:id="rId47"/>
    <p:sldId id="450" r:id="rId48"/>
    <p:sldId id="451" r:id="rId49"/>
    <p:sldId id="453" r:id="rId50"/>
    <p:sldId id="452" r:id="rId51"/>
    <p:sldId id="381" r:id="rId52"/>
    <p:sldId id="262" r:id="rId53"/>
    <p:sldId id="369" r:id="rId54"/>
    <p:sldId id="266" r:id="rId55"/>
    <p:sldId id="269" r:id="rId56"/>
  </p:sldIdLst>
  <p:sldSz cx="14630400" cy="8229600"/>
  <p:notesSz cx="8229600" cy="146304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Raleway" pitchFamily="2" charset="0"/>
      <p:regular r:id="rId62"/>
      <p:bold r:id="rId63"/>
      <p:italic r:id="rId64"/>
      <p:boldItalic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  <p:embeddedFont>
      <p:font typeface="Roboto Bold" panose="02000000000000000000" pitchFamily="2" charset="0"/>
      <p:bold r:id="rId70"/>
    </p:embeddedFont>
    <p:embeddedFont>
      <p:font typeface="Roboto Medium" panose="02000000000000000000" pitchFamily="2" charset="0"/>
      <p:regular r:id="rId71"/>
      <p:italic r:id="rId7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620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67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25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1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56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88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43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00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61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86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41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65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39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67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10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5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4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29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73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90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31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022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55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391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26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260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73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127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216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90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195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72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94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09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311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622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48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885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918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78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964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77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924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622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55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431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15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19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06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37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22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code/willkoehrsen/start-here-a-gentle-introduction/noteboo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YS65/Projet8-OpenClassRoom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hyperlink" Target="https://projet-8-realiser-un-dashboard-32ccbf69e346.herokuapp.com/" TargetMode="Externa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hyperlink" Target="https://aclanthology.org/2020.acl-main.645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1907.11692" TargetMode="External"/><Relationship Id="rId5" Type="http://schemas.openxmlformats.org/officeDocument/2006/relationships/hyperlink" Target="https://arxiv.org/abs/1909.11942" TargetMode="External"/><Relationship Id="rId4" Type="http://schemas.openxmlformats.org/officeDocument/2006/relationships/hyperlink" Target="https://arxiv.org/abs/1810.04805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19646"/>
            <a:ext cx="7877599" cy="13932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fr-FR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Réalisez un </a:t>
            </a:r>
            <a:r>
              <a:rPr lang="fr-FR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dashboard</a:t>
            </a:r>
            <a:r>
              <a:rPr lang="fr-FR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et assurez une veille technique</a:t>
            </a:r>
          </a:p>
        </p:txBody>
      </p:sp>
      <p:sp>
        <p:nvSpPr>
          <p:cNvPr id="4" name="Text 1"/>
          <p:cNvSpPr/>
          <p:nvPr/>
        </p:nvSpPr>
        <p:spPr>
          <a:xfrm>
            <a:off x="6280190" y="4078840"/>
            <a:ext cx="7556421" cy="108125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ts val="2850"/>
              </a:lnSpc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 document présente la construction d’un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dashboard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pour un modèle de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scoring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 crédit à la consommation pour "Prêt à dépenser", une société spécialisée dans le financement des clients à faible historique de crédit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782045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C81ECE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02229" y="6920633"/>
            <a:ext cx="11882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JE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6765138"/>
            <a:ext cx="333470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par Jean EMIDIO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CC664C79-8DB3-EE64-DAB8-22EB82B18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020" y="6370854"/>
            <a:ext cx="3976839" cy="9910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Analyse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exploratoire</a:t>
            </a:r>
            <a:endParaRPr lang="en-US" sz="4450" b="1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6A6224-B6A7-2644-AA51-9209D5E33597}"/>
              </a:ext>
            </a:extLst>
          </p:cNvPr>
          <p:cNvGrpSpPr/>
          <p:nvPr/>
        </p:nvGrpSpPr>
        <p:grpSpPr>
          <a:xfrm>
            <a:off x="246581" y="1363220"/>
            <a:ext cx="2106202" cy="1017142"/>
            <a:chOff x="1808252" y="1592494"/>
            <a:chExt cx="2558265" cy="1017142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4D15819A-4B74-82ED-83BE-89A4ED8A55E1}"/>
                </a:ext>
              </a:extLst>
            </p:cNvPr>
            <p:cNvSpPr/>
            <p:nvPr/>
          </p:nvSpPr>
          <p:spPr>
            <a:xfrm>
              <a:off x="1808252" y="1592494"/>
              <a:ext cx="2558265" cy="1017142"/>
            </a:xfrm>
            <a:prstGeom prst="roundRect">
              <a:avLst/>
            </a:prstGeom>
            <a:solidFill>
              <a:srgbClr val="E6C46D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D638FB1-64FD-94A5-16A1-FE7B9C45D94D}"/>
                </a:ext>
              </a:extLst>
            </p:cNvPr>
            <p:cNvSpPr txBox="1"/>
            <p:nvPr/>
          </p:nvSpPr>
          <p:spPr>
            <a:xfrm>
              <a:off x="1808252" y="1808677"/>
              <a:ext cx="2558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Présentation des données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CFC635A-C462-04E5-500D-721B0E8FACF3}"/>
              </a:ext>
            </a:extLst>
          </p:cNvPr>
          <p:cNvGrpSpPr/>
          <p:nvPr/>
        </p:nvGrpSpPr>
        <p:grpSpPr>
          <a:xfrm>
            <a:off x="246575" y="3215716"/>
            <a:ext cx="2106202" cy="1017142"/>
            <a:chOff x="1808252" y="1592494"/>
            <a:chExt cx="2558265" cy="1017142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897B7A57-887B-871E-3B53-0AA68782B6F1}"/>
                </a:ext>
              </a:extLst>
            </p:cNvPr>
            <p:cNvSpPr/>
            <p:nvPr/>
          </p:nvSpPr>
          <p:spPr>
            <a:xfrm>
              <a:off x="1808252" y="1592494"/>
              <a:ext cx="2558265" cy="1017142"/>
            </a:xfrm>
            <a:prstGeom prst="roundRect">
              <a:avLst/>
            </a:prstGeom>
            <a:solidFill>
              <a:srgbClr val="E6C46D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BC91C93-EBB6-0887-E06D-81E4A0433F43}"/>
                </a:ext>
              </a:extLst>
            </p:cNvPr>
            <p:cNvSpPr txBox="1"/>
            <p:nvPr/>
          </p:nvSpPr>
          <p:spPr>
            <a:xfrm>
              <a:off x="1808252" y="1808677"/>
              <a:ext cx="2558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Analyse et création de variables explicatives</a:t>
              </a:r>
            </a:p>
          </p:txBody>
        </p:sp>
      </p:grp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788CE953-5527-EBC8-128C-895611907A6D}"/>
              </a:ext>
            </a:extLst>
          </p:cNvPr>
          <p:cNvSpPr/>
          <p:nvPr/>
        </p:nvSpPr>
        <p:spPr>
          <a:xfrm>
            <a:off x="1017142" y="2611235"/>
            <a:ext cx="565078" cy="402987"/>
          </a:xfrm>
          <a:prstGeom prst="downArrow">
            <a:avLst/>
          </a:prstGeom>
          <a:solidFill>
            <a:srgbClr val="E6C46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3A31122-06F8-BAC9-AEBB-4CCE29534D74}"/>
              </a:ext>
            </a:extLst>
          </p:cNvPr>
          <p:cNvSpPr/>
          <p:nvPr/>
        </p:nvSpPr>
        <p:spPr>
          <a:xfrm>
            <a:off x="2494960" y="1363219"/>
            <a:ext cx="11827215" cy="6569494"/>
          </a:xfrm>
          <a:prstGeom prst="roundRect">
            <a:avLst>
              <a:gd name="adj" fmla="val 5394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37B933E5-3290-E377-6648-2570E0C07E25}"/>
              </a:ext>
            </a:extLst>
          </p:cNvPr>
          <p:cNvSpPr/>
          <p:nvPr/>
        </p:nvSpPr>
        <p:spPr>
          <a:xfrm>
            <a:off x="2841464" y="1648423"/>
            <a:ext cx="8583399" cy="53860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Regroupement des données dans un même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dataframe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sur la base du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Kaggle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suivant :</a:t>
            </a:r>
          </a:p>
          <a:p>
            <a:pPr marL="0" indent="0"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/>
              </a:rPr>
              <a:t>https://www.kaggle.com/code/willkoehrsen/start-here-a-gentle-introduction/notebook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buNone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Taille des données d'entrainement: 307 507 dont 25.93% de données manquantes</a:t>
            </a:r>
          </a:p>
          <a:p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Taille des données de test: 48 744 dont 22.02% de données manquantes</a:t>
            </a:r>
          </a:p>
          <a:p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Nombre de variables : 797</a:t>
            </a:r>
          </a:p>
          <a:p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Traitement des données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Transformation des variables DAYS_BIRTH, DAYS_ID_PUBLISH, DAYS_EMPLOYED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Traitement des NaN : remplacement par 0 ou la médiane ou le mode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Traitement des valeurs négatives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Traitement des variables catégorielles par One Hot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Encoding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engineering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 de nouvelles variables : YEARS_BINNED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Aggrégation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des colonnes _MIN|_MAX|_MEAN|_VAR|_SUM|_SIZE pour chaque variable</a:t>
            </a:r>
          </a:p>
          <a:p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buNone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37E8C7E3-5A74-CE8E-E9CE-4AFFBBD7A190}"/>
              </a:ext>
            </a:extLst>
          </p:cNvPr>
          <p:cNvSpPr/>
          <p:nvPr/>
        </p:nvSpPr>
        <p:spPr>
          <a:xfrm>
            <a:off x="2841463" y="6169709"/>
            <a:ext cx="7216937" cy="269304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Création de nouvelles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:</a:t>
            </a:r>
          </a:p>
          <a:p>
            <a:pPr lvl="1"/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DAYS_EMPLOYED_PERC, INCOME_CREDIT_PERC, INCOME_PER_PERSON, ANNUITY_INCOME_PERC, PAYMENT_RATE, 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NAME_EDUCATION_TYPE, NAME_FAMILY_STATUS, NAME_INCOME_TYPE, NAME_HOUSING_TYPE, NAME_TYPE_SUITE, ORGANIZATION_TYPE, OCCUPATION_TYPE</a:t>
            </a:r>
          </a:p>
          <a:p>
            <a:pPr lvl="1"/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buNone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7107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Analyse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exploratoire</a:t>
            </a:r>
            <a:endParaRPr lang="en-US" sz="4450" b="1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6A6224-B6A7-2644-AA51-9209D5E33597}"/>
              </a:ext>
            </a:extLst>
          </p:cNvPr>
          <p:cNvGrpSpPr/>
          <p:nvPr/>
        </p:nvGrpSpPr>
        <p:grpSpPr>
          <a:xfrm>
            <a:off x="246581" y="1363220"/>
            <a:ext cx="2106202" cy="1017142"/>
            <a:chOff x="1808252" y="1592494"/>
            <a:chExt cx="2558265" cy="1017142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4D15819A-4B74-82ED-83BE-89A4ED8A55E1}"/>
                </a:ext>
              </a:extLst>
            </p:cNvPr>
            <p:cNvSpPr/>
            <p:nvPr/>
          </p:nvSpPr>
          <p:spPr>
            <a:xfrm>
              <a:off x="1808252" y="1592494"/>
              <a:ext cx="2558265" cy="1017142"/>
            </a:xfrm>
            <a:prstGeom prst="roundRect">
              <a:avLst/>
            </a:prstGeom>
            <a:solidFill>
              <a:srgbClr val="E6C46D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D638FB1-64FD-94A5-16A1-FE7B9C45D94D}"/>
                </a:ext>
              </a:extLst>
            </p:cNvPr>
            <p:cNvSpPr txBox="1"/>
            <p:nvPr/>
          </p:nvSpPr>
          <p:spPr>
            <a:xfrm>
              <a:off x="1808252" y="1808677"/>
              <a:ext cx="2558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Présentation des données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CFC635A-C462-04E5-500D-721B0E8FACF3}"/>
              </a:ext>
            </a:extLst>
          </p:cNvPr>
          <p:cNvGrpSpPr/>
          <p:nvPr/>
        </p:nvGrpSpPr>
        <p:grpSpPr>
          <a:xfrm>
            <a:off x="246575" y="3215716"/>
            <a:ext cx="2106202" cy="1017142"/>
            <a:chOff x="1808252" y="1592494"/>
            <a:chExt cx="2558265" cy="1017142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897B7A57-887B-871E-3B53-0AA68782B6F1}"/>
                </a:ext>
              </a:extLst>
            </p:cNvPr>
            <p:cNvSpPr/>
            <p:nvPr/>
          </p:nvSpPr>
          <p:spPr>
            <a:xfrm>
              <a:off x="1808252" y="1592494"/>
              <a:ext cx="2558265" cy="1017142"/>
            </a:xfrm>
            <a:prstGeom prst="roundRect">
              <a:avLst/>
            </a:prstGeom>
            <a:solidFill>
              <a:srgbClr val="E6C46D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BC91C93-EBB6-0887-E06D-81E4A0433F43}"/>
                </a:ext>
              </a:extLst>
            </p:cNvPr>
            <p:cNvSpPr txBox="1"/>
            <p:nvPr/>
          </p:nvSpPr>
          <p:spPr>
            <a:xfrm>
              <a:off x="1808252" y="1808677"/>
              <a:ext cx="2558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Analyse et création de variables explicatives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9B9D539-072E-0A9D-BE9B-D3547646B82A}"/>
              </a:ext>
            </a:extLst>
          </p:cNvPr>
          <p:cNvGrpSpPr/>
          <p:nvPr/>
        </p:nvGrpSpPr>
        <p:grpSpPr>
          <a:xfrm>
            <a:off x="246569" y="5068212"/>
            <a:ext cx="2106202" cy="1017142"/>
            <a:chOff x="1808252" y="1592494"/>
            <a:chExt cx="2558265" cy="1017142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F62C757-16EB-23E5-DFF3-75FEAAFF9213}"/>
                </a:ext>
              </a:extLst>
            </p:cNvPr>
            <p:cNvSpPr/>
            <p:nvPr/>
          </p:nvSpPr>
          <p:spPr>
            <a:xfrm>
              <a:off x="1808252" y="1592494"/>
              <a:ext cx="2558265" cy="1017142"/>
            </a:xfrm>
            <a:prstGeom prst="roundRect">
              <a:avLst/>
            </a:prstGeom>
            <a:solidFill>
              <a:srgbClr val="E6C46D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0B86199-7CF1-1615-3DB6-5B257C0CCD15}"/>
                </a:ext>
              </a:extLst>
            </p:cNvPr>
            <p:cNvSpPr txBox="1"/>
            <p:nvPr/>
          </p:nvSpPr>
          <p:spPr>
            <a:xfrm>
              <a:off x="1808252" y="1808677"/>
              <a:ext cx="2558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Gestion des valeurs manquantes</a:t>
              </a:r>
            </a:p>
          </p:txBody>
        </p:sp>
      </p:grp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788CE953-5527-EBC8-128C-895611907A6D}"/>
              </a:ext>
            </a:extLst>
          </p:cNvPr>
          <p:cNvSpPr/>
          <p:nvPr/>
        </p:nvSpPr>
        <p:spPr>
          <a:xfrm>
            <a:off x="1017142" y="2611235"/>
            <a:ext cx="565078" cy="402987"/>
          </a:xfrm>
          <a:prstGeom prst="downArrow">
            <a:avLst/>
          </a:prstGeom>
          <a:solidFill>
            <a:srgbClr val="E6C46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3A46240B-A7C1-B731-F57A-B687B951EAC1}"/>
              </a:ext>
            </a:extLst>
          </p:cNvPr>
          <p:cNvSpPr/>
          <p:nvPr/>
        </p:nvSpPr>
        <p:spPr>
          <a:xfrm>
            <a:off x="1017142" y="4434239"/>
            <a:ext cx="565078" cy="402987"/>
          </a:xfrm>
          <a:prstGeom prst="downArrow">
            <a:avLst/>
          </a:prstGeom>
          <a:solidFill>
            <a:srgbClr val="E6C46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EAF2FAC-28AC-2B5F-4BBA-1EF2B74F2D90}"/>
              </a:ext>
            </a:extLst>
          </p:cNvPr>
          <p:cNvSpPr/>
          <p:nvPr/>
        </p:nvSpPr>
        <p:spPr>
          <a:xfrm>
            <a:off x="2494960" y="1363219"/>
            <a:ext cx="11827215" cy="6569494"/>
          </a:xfrm>
          <a:prstGeom prst="roundRect">
            <a:avLst>
              <a:gd name="adj" fmla="val 5394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9047C7-818E-A725-3F48-AC768B4DC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690" y="1564724"/>
            <a:ext cx="11378630" cy="6367989"/>
          </a:xfrm>
          <a:prstGeom prst="rect">
            <a:avLst/>
          </a:prstGeom>
        </p:spPr>
      </p:pic>
      <p:sp>
        <p:nvSpPr>
          <p:cNvPr id="7" name="Text 5">
            <a:extLst>
              <a:ext uri="{FF2B5EF4-FFF2-40B4-BE49-F238E27FC236}">
                <a16:creationId xmlns:a16="http://schemas.microsoft.com/office/drawing/2014/main" id="{087E9862-AD08-07C4-710E-F83D05164887}"/>
              </a:ext>
            </a:extLst>
          </p:cNvPr>
          <p:cNvSpPr/>
          <p:nvPr/>
        </p:nvSpPr>
        <p:spPr>
          <a:xfrm>
            <a:off x="2686690" y="7127641"/>
            <a:ext cx="5706635" cy="5386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Suppression des variables avec plus de 50 % de valeurs manquantes : Nombre de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passe de 797 à 561 </a:t>
            </a:r>
          </a:p>
        </p:txBody>
      </p:sp>
    </p:spTree>
    <p:extLst>
      <p:ext uri="{BB962C8B-B14F-4D97-AF65-F5344CB8AC3E}">
        <p14:creationId xmlns:p14="http://schemas.microsoft.com/office/powerpoint/2010/main" val="194490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Réduction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dimensionalité</a:t>
            </a:r>
            <a:endParaRPr lang="en-US" sz="4450" b="1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6A6224-B6A7-2644-AA51-9209D5E33597}"/>
              </a:ext>
            </a:extLst>
          </p:cNvPr>
          <p:cNvGrpSpPr/>
          <p:nvPr/>
        </p:nvGrpSpPr>
        <p:grpSpPr>
          <a:xfrm>
            <a:off x="246581" y="1363220"/>
            <a:ext cx="2106202" cy="1017142"/>
            <a:chOff x="1808252" y="1592494"/>
            <a:chExt cx="2558265" cy="1017142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4D15819A-4B74-82ED-83BE-89A4ED8A55E1}"/>
                </a:ext>
              </a:extLst>
            </p:cNvPr>
            <p:cNvSpPr/>
            <p:nvPr/>
          </p:nvSpPr>
          <p:spPr>
            <a:xfrm>
              <a:off x="1808252" y="1592494"/>
              <a:ext cx="2558265" cy="1017142"/>
            </a:xfrm>
            <a:prstGeom prst="roundRect">
              <a:avLst/>
            </a:prstGeom>
            <a:solidFill>
              <a:srgbClr val="E6C46D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D638FB1-64FD-94A5-16A1-FE7B9C45D94D}"/>
                </a:ext>
              </a:extLst>
            </p:cNvPr>
            <p:cNvSpPr txBox="1"/>
            <p:nvPr/>
          </p:nvSpPr>
          <p:spPr>
            <a:xfrm>
              <a:off x="1808252" y="1808677"/>
              <a:ext cx="2558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Présentation des données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CFC635A-C462-04E5-500D-721B0E8FACF3}"/>
              </a:ext>
            </a:extLst>
          </p:cNvPr>
          <p:cNvGrpSpPr/>
          <p:nvPr/>
        </p:nvGrpSpPr>
        <p:grpSpPr>
          <a:xfrm>
            <a:off x="246575" y="3215716"/>
            <a:ext cx="2106202" cy="1017142"/>
            <a:chOff x="1808252" y="1592494"/>
            <a:chExt cx="2558265" cy="1017142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897B7A57-887B-871E-3B53-0AA68782B6F1}"/>
                </a:ext>
              </a:extLst>
            </p:cNvPr>
            <p:cNvSpPr/>
            <p:nvPr/>
          </p:nvSpPr>
          <p:spPr>
            <a:xfrm>
              <a:off x="1808252" y="1592494"/>
              <a:ext cx="2558265" cy="1017142"/>
            </a:xfrm>
            <a:prstGeom prst="roundRect">
              <a:avLst/>
            </a:prstGeom>
            <a:solidFill>
              <a:srgbClr val="E6C46D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BC91C93-EBB6-0887-E06D-81E4A0433F43}"/>
                </a:ext>
              </a:extLst>
            </p:cNvPr>
            <p:cNvSpPr txBox="1"/>
            <p:nvPr/>
          </p:nvSpPr>
          <p:spPr>
            <a:xfrm>
              <a:off x="1808252" y="1808677"/>
              <a:ext cx="2558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Analyse et création de variables explicatives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9B9D539-072E-0A9D-BE9B-D3547646B82A}"/>
              </a:ext>
            </a:extLst>
          </p:cNvPr>
          <p:cNvGrpSpPr/>
          <p:nvPr/>
        </p:nvGrpSpPr>
        <p:grpSpPr>
          <a:xfrm>
            <a:off x="246569" y="5068212"/>
            <a:ext cx="2106202" cy="1017142"/>
            <a:chOff x="1808252" y="1592494"/>
            <a:chExt cx="2558265" cy="1017142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F62C757-16EB-23E5-DFF3-75FEAAFF9213}"/>
                </a:ext>
              </a:extLst>
            </p:cNvPr>
            <p:cNvSpPr/>
            <p:nvPr/>
          </p:nvSpPr>
          <p:spPr>
            <a:xfrm>
              <a:off x="1808252" y="1592494"/>
              <a:ext cx="2558265" cy="1017142"/>
            </a:xfrm>
            <a:prstGeom prst="roundRect">
              <a:avLst/>
            </a:prstGeom>
            <a:solidFill>
              <a:srgbClr val="E6C46D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0B86199-7CF1-1615-3DB6-5B257C0CCD15}"/>
                </a:ext>
              </a:extLst>
            </p:cNvPr>
            <p:cNvSpPr txBox="1"/>
            <p:nvPr/>
          </p:nvSpPr>
          <p:spPr>
            <a:xfrm>
              <a:off x="1808252" y="1808677"/>
              <a:ext cx="2558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Gestion des valeurs manquantes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79283C4-F749-7744-0AB0-BF3826DCA747}"/>
              </a:ext>
            </a:extLst>
          </p:cNvPr>
          <p:cNvGrpSpPr/>
          <p:nvPr/>
        </p:nvGrpSpPr>
        <p:grpSpPr>
          <a:xfrm>
            <a:off x="246573" y="6915571"/>
            <a:ext cx="2106202" cy="1017142"/>
            <a:chOff x="1808252" y="1592494"/>
            <a:chExt cx="2558265" cy="1017142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E5727510-AF8E-B595-BDBF-10D8C1982CFF}"/>
                </a:ext>
              </a:extLst>
            </p:cNvPr>
            <p:cNvSpPr/>
            <p:nvPr/>
          </p:nvSpPr>
          <p:spPr>
            <a:xfrm>
              <a:off x="1808252" y="1592494"/>
              <a:ext cx="2558265" cy="1017142"/>
            </a:xfrm>
            <a:prstGeom prst="roundRect">
              <a:avLst/>
            </a:prstGeom>
            <a:solidFill>
              <a:srgbClr val="E6C46D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82FCCA4-9C04-E33E-8CEC-7D9A04AEE3D5}"/>
                </a:ext>
              </a:extLst>
            </p:cNvPr>
            <p:cNvSpPr txBox="1"/>
            <p:nvPr/>
          </p:nvSpPr>
          <p:spPr>
            <a:xfrm>
              <a:off x="1808252" y="1808677"/>
              <a:ext cx="2558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Sélection des</a:t>
              </a:r>
            </a:p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variables</a:t>
              </a:r>
            </a:p>
          </p:txBody>
        </p:sp>
      </p:grp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788CE953-5527-EBC8-128C-895611907A6D}"/>
              </a:ext>
            </a:extLst>
          </p:cNvPr>
          <p:cNvSpPr/>
          <p:nvPr/>
        </p:nvSpPr>
        <p:spPr>
          <a:xfrm>
            <a:off x="1017142" y="2611235"/>
            <a:ext cx="565078" cy="402987"/>
          </a:xfrm>
          <a:prstGeom prst="downArrow">
            <a:avLst/>
          </a:prstGeom>
          <a:solidFill>
            <a:srgbClr val="E6C46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3A46240B-A7C1-B731-F57A-B687B951EAC1}"/>
              </a:ext>
            </a:extLst>
          </p:cNvPr>
          <p:cNvSpPr/>
          <p:nvPr/>
        </p:nvSpPr>
        <p:spPr>
          <a:xfrm>
            <a:off x="1017142" y="4434239"/>
            <a:ext cx="565078" cy="402987"/>
          </a:xfrm>
          <a:prstGeom prst="downArrow">
            <a:avLst/>
          </a:prstGeom>
          <a:solidFill>
            <a:srgbClr val="E6C46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 : bas 23">
            <a:extLst>
              <a:ext uri="{FF2B5EF4-FFF2-40B4-BE49-F238E27FC236}">
                <a16:creationId xmlns:a16="http://schemas.microsoft.com/office/drawing/2014/main" id="{6CD52AA8-549D-CE47-2A9B-B5B5799A162E}"/>
              </a:ext>
            </a:extLst>
          </p:cNvPr>
          <p:cNvSpPr/>
          <p:nvPr/>
        </p:nvSpPr>
        <p:spPr>
          <a:xfrm>
            <a:off x="1017130" y="6313504"/>
            <a:ext cx="565078" cy="402987"/>
          </a:xfrm>
          <a:prstGeom prst="downArrow">
            <a:avLst/>
          </a:prstGeom>
          <a:solidFill>
            <a:srgbClr val="E6C46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C2705B6-793E-05FF-F5D9-639098EDC08D}"/>
              </a:ext>
            </a:extLst>
          </p:cNvPr>
          <p:cNvSpPr/>
          <p:nvPr/>
        </p:nvSpPr>
        <p:spPr>
          <a:xfrm>
            <a:off x="2494960" y="1363219"/>
            <a:ext cx="11827215" cy="6569494"/>
          </a:xfrm>
          <a:prstGeom prst="roundRect">
            <a:avLst>
              <a:gd name="adj" fmla="val 5394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2B0554-8F15-4DE0-E284-443380F45770}"/>
              </a:ext>
            </a:extLst>
          </p:cNvPr>
          <p:cNvSpPr/>
          <p:nvPr/>
        </p:nvSpPr>
        <p:spPr>
          <a:xfrm>
            <a:off x="3054909" y="3020726"/>
            <a:ext cx="5228811" cy="51054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Suppression des variables à plus de 50 % de valeurs manquantes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4794BB2-CAFA-ADDD-0913-4141E3BFB677}"/>
              </a:ext>
            </a:extLst>
          </p:cNvPr>
          <p:cNvSpPr/>
          <p:nvPr/>
        </p:nvSpPr>
        <p:spPr>
          <a:xfrm>
            <a:off x="3054915" y="1768528"/>
            <a:ext cx="5228812" cy="61183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Réduction de dimensionalité 797 Variables</a:t>
            </a:r>
          </a:p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A2A43E-DB4A-5CD8-60F7-8A810FFF3066}"/>
              </a:ext>
            </a:extLst>
          </p:cNvPr>
          <p:cNvSpPr/>
          <p:nvPr/>
        </p:nvSpPr>
        <p:spPr>
          <a:xfrm>
            <a:off x="3054916" y="4171639"/>
            <a:ext cx="5228811" cy="51054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Suppression des variables corrélées à plus de 80%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7EB53-72D0-CE7E-0BF2-9F57C39AD6FA}"/>
              </a:ext>
            </a:extLst>
          </p:cNvPr>
          <p:cNvSpPr/>
          <p:nvPr/>
        </p:nvSpPr>
        <p:spPr>
          <a:xfrm>
            <a:off x="3054916" y="5318745"/>
            <a:ext cx="5228811" cy="56177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Suppression des variables à moins de 2% de variance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C11505-4B9A-BA74-CF6A-4B9F259F5506}"/>
              </a:ext>
            </a:extLst>
          </p:cNvPr>
          <p:cNvSpPr/>
          <p:nvPr/>
        </p:nvSpPr>
        <p:spPr>
          <a:xfrm>
            <a:off x="2984286" y="6514997"/>
            <a:ext cx="5228811" cy="51054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Sélection des variables par la méthode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SelectKbest</a:t>
            </a:r>
            <a:endParaRPr lang="fr-FR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èche : bas 24">
            <a:extLst>
              <a:ext uri="{FF2B5EF4-FFF2-40B4-BE49-F238E27FC236}">
                <a16:creationId xmlns:a16="http://schemas.microsoft.com/office/drawing/2014/main" id="{F7DD5CEA-41B0-3401-4F6B-B229F5912142}"/>
              </a:ext>
            </a:extLst>
          </p:cNvPr>
          <p:cNvSpPr/>
          <p:nvPr/>
        </p:nvSpPr>
        <p:spPr>
          <a:xfrm>
            <a:off x="4441836" y="2394273"/>
            <a:ext cx="2454965" cy="61183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797  Variables</a:t>
            </a:r>
          </a:p>
        </p:txBody>
      </p:sp>
      <p:sp>
        <p:nvSpPr>
          <p:cNvPr id="26" name="Flèche : bas 25">
            <a:extLst>
              <a:ext uri="{FF2B5EF4-FFF2-40B4-BE49-F238E27FC236}">
                <a16:creationId xmlns:a16="http://schemas.microsoft.com/office/drawing/2014/main" id="{E31E1E17-CBF4-404C-026A-F693EC642DB7}"/>
              </a:ext>
            </a:extLst>
          </p:cNvPr>
          <p:cNvSpPr/>
          <p:nvPr/>
        </p:nvSpPr>
        <p:spPr>
          <a:xfrm>
            <a:off x="4441836" y="3559804"/>
            <a:ext cx="2454965" cy="61183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561 Variables</a:t>
            </a:r>
          </a:p>
        </p:txBody>
      </p:sp>
      <p:sp>
        <p:nvSpPr>
          <p:cNvPr id="27" name="Flèche : bas 26">
            <a:extLst>
              <a:ext uri="{FF2B5EF4-FFF2-40B4-BE49-F238E27FC236}">
                <a16:creationId xmlns:a16="http://schemas.microsoft.com/office/drawing/2014/main" id="{74A0C2E1-922C-6410-4F0A-A72AE0C3686B}"/>
              </a:ext>
            </a:extLst>
          </p:cNvPr>
          <p:cNvSpPr/>
          <p:nvPr/>
        </p:nvSpPr>
        <p:spPr>
          <a:xfrm>
            <a:off x="4441831" y="4704834"/>
            <a:ext cx="2454965" cy="61183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342 Variables</a:t>
            </a:r>
          </a:p>
        </p:txBody>
      </p:sp>
      <p:sp>
        <p:nvSpPr>
          <p:cNvPr id="28" name="Flèche : bas 27">
            <a:extLst>
              <a:ext uri="{FF2B5EF4-FFF2-40B4-BE49-F238E27FC236}">
                <a16:creationId xmlns:a16="http://schemas.microsoft.com/office/drawing/2014/main" id="{471F9B73-AB0B-3E0D-8B8E-78C7B4CAC608}"/>
              </a:ext>
            </a:extLst>
          </p:cNvPr>
          <p:cNvSpPr/>
          <p:nvPr/>
        </p:nvSpPr>
        <p:spPr>
          <a:xfrm>
            <a:off x="4441833" y="5912010"/>
            <a:ext cx="2454965" cy="61183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181 Variables</a:t>
            </a:r>
          </a:p>
        </p:txBody>
      </p:sp>
      <p:sp>
        <p:nvSpPr>
          <p:cNvPr id="29" name="Flèche : bas 28">
            <a:extLst>
              <a:ext uri="{FF2B5EF4-FFF2-40B4-BE49-F238E27FC236}">
                <a16:creationId xmlns:a16="http://schemas.microsoft.com/office/drawing/2014/main" id="{A2379557-3D57-F6F0-C45A-AA131C24098A}"/>
              </a:ext>
            </a:extLst>
          </p:cNvPr>
          <p:cNvSpPr/>
          <p:nvPr/>
        </p:nvSpPr>
        <p:spPr>
          <a:xfrm>
            <a:off x="4441836" y="7048192"/>
            <a:ext cx="2454965" cy="61183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 Variables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5160DC3C-DA93-5863-3835-BA7833E2E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194" y="1774995"/>
            <a:ext cx="5674693" cy="167247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0B41323-AD89-DBEC-3C02-ED06D55B9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194" y="4153664"/>
            <a:ext cx="2390625" cy="988604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89C198E-0A1C-DEF4-9F74-784F6CCD4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3194" y="5284395"/>
            <a:ext cx="4698376" cy="102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81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Méthodologie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modélisation</a:t>
            </a:r>
            <a:endParaRPr lang="en-US" sz="445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105B0-AC29-8E9E-1A4D-EE0AD5ECC764}"/>
              </a:ext>
            </a:extLst>
          </p:cNvPr>
          <p:cNvSpPr/>
          <p:nvPr/>
        </p:nvSpPr>
        <p:spPr>
          <a:xfrm>
            <a:off x="509229" y="1242913"/>
            <a:ext cx="13598657" cy="67470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Traitement du déséquilibrage des données</a:t>
            </a:r>
          </a:p>
          <a:p>
            <a:pPr marL="285750" indent="-285750" algn="just">
              <a:lnSpc>
                <a:spcPts val="285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Recherche du meilleur modèle de classification sur les données réduites :</a:t>
            </a:r>
          </a:p>
          <a:p>
            <a:pPr marL="742950" lvl="1" indent="-285750" algn="just">
              <a:lnSpc>
                <a:spcPts val="2850"/>
              </a:lnSpc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Séparation du jeu de données en jeu d’entraînement, jeu de validation et jeu de test</a:t>
            </a: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 (80%) : Permet d'entraîner le modèle</a:t>
            </a: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Validation (16%) : Permet de trouver les bonnes valeurs des hyperparamètres</a:t>
            </a: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 (4%) : Vérifie que le modèle est robuste avec de nouvelles données.</a:t>
            </a:r>
          </a:p>
          <a:p>
            <a:pPr marL="742950" lvl="1" indent="-285750" algn="just">
              <a:lnSpc>
                <a:spcPts val="2850"/>
              </a:lnSpc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Création d’un pipeline de modélisation</a:t>
            </a: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StandardScaler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modèle d’équilibrage retenu, modèle de classification retenu)</a:t>
            </a:r>
          </a:p>
          <a:p>
            <a:pPr marL="742950" lvl="1" indent="-285750" algn="just">
              <a:lnSpc>
                <a:spcPts val="2850"/>
              </a:lnSpc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 modèles de classification testés</a:t>
            </a: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Dummy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Classifier (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baseline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Logistic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Regression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LGBM Classifier</a:t>
            </a: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XG Boost Classifier</a:t>
            </a: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Forest Classifier</a:t>
            </a: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Decision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Tree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Classifier</a:t>
            </a:r>
          </a:p>
          <a:p>
            <a:pPr marL="285750" indent="-285750" algn="just">
              <a:lnSpc>
                <a:spcPts val="285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Optimisation des modèles par recherche des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hyper-paramètres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: 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Cross </a:t>
            </a:r>
            <a:r>
              <a:rPr lang="fr-FR" sz="175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validation par GridSearchCV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sur 5 plis</a:t>
            </a:r>
          </a:p>
          <a:p>
            <a:pPr marL="285750" indent="-285750" algn="just">
              <a:lnSpc>
                <a:spcPts val="285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Finalisation du modèle final sur les données totales et par recherche des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hyper-paramètres</a:t>
            </a:r>
            <a:endParaRPr lang="fr-FR" sz="1750" b="1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4940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EFB244C0-88DC-6132-7904-792E8F09B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27" y="1349766"/>
            <a:ext cx="9316685" cy="41738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Les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métriques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utilisées</a:t>
            </a:r>
            <a:endParaRPr lang="en-US" sz="445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6F9F1EE-6F10-C981-B82F-F61E09C47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2781" y="1247028"/>
            <a:ext cx="3397628" cy="3082384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A8D0CC9A-31D7-7F7D-48FA-25C48AB452F8}"/>
              </a:ext>
            </a:extLst>
          </p:cNvPr>
          <p:cNvGrpSpPr/>
          <p:nvPr/>
        </p:nvGrpSpPr>
        <p:grpSpPr>
          <a:xfrm>
            <a:off x="509229" y="5807627"/>
            <a:ext cx="9075701" cy="1837218"/>
            <a:chOff x="509229" y="5622695"/>
            <a:chExt cx="9075701" cy="1837218"/>
          </a:xfrm>
        </p:grpSpPr>
        <p:sp>
          <p:nvSpPr>
            <p:cNvPr id="15" name="Text 1">
              <a:extLst>
                <a:ext uri="{FF2B5EF4-FFF2-40B4-BE49-F238E27FC236}">
                  <a16:creationId xmlns:a16="http://schemas.microsoft.com/office/drawing/2014/main" id="{F783DA8A-2E20-C541-63AB-6292B87BB0AF}"/>
                </a:ext>
              </a:extLst>
            </p:cNvPr>
            <p:cNvSpPr/>
            <p:nvPr/>
          </p:nvSpPr>
          <p:spPr>
            <a:xfrm>
              <a:off x="509229" y="5737726"/>
              <a:ext cx="8913753" cy="15081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lvl="1"/>
              <a:endParaRPr lang="fr-FR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endParaRPr>
            </a:p>
            <a:p>
              <a:pPr marL="0" lvl="1"/>
              <a:r>
                <a:rPr lang="fr-FR" sz="140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TPR : Taux de vrais positifs :                                                                                                       </a:t>
              </a:r>
              <a:r>
                <a:rPr lang="fr-FR" sz="1400" dirty="0" err="1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Recall</a:t>
              </a:r>
              <a:r>
                <a:rPr lang="fr-FR" sz="140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:</a:t>
              </a:r>
            </a:p>
            <a:p>
              <a:pPr marL="0" lvl="1"/>
              <a:endParaRPr lang="fr-FR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endParaRPr>
            </a:p>
            <a:p>
              <a:pPr marL="0" lvl="1"/>
              <a:endParaRPr lang="fr-FR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endParaRPr>
            </a:p>
            <a:p>
              <a:pPr marL="0" lvl="1"/>
              <a:endParaRPr lang="fr-FR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endParaRPr>
            </a:p>
            <a:p>
              <a:pPr marL="0" lvl="1"/>
              <a:endParaRPr lang="fr-FR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endParaRPr>
            </a:p>
            <a:p>
              <a:pPr marL="0" lvl="1"/>
              <a:r>
                <a:rPr lang="fr-FR" sz="140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FPR : Taux de faux positifs :                                                                                                        Précision :</a:t>
              </a:r>
            </a:p>
          </p:txBody>
        </p:sp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1D307F15-3367-CEB8-CF13-A28516562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0364" y="5622695"/>
              <a:ext cx="1381318" cy="781159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E57A57FA-5251-6264-3404-B30B1B05E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67996" y="6745438"/>
              <a:ext cx="1286054" cy="714475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CF4E130D-7179-29D5-3722-E2946D372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03612" y="5622695"/>
              <a:ext cx="1381318" cy="781159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54F3FFEE-8984-A066-4B85-3951E8DE7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03612" y="6754964"/>
              <a:ext cx="1219370" cy="695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160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Création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 la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métrique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score_metier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endParaRPr lang="en-US" sz="445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105B0-AC29-8E9E-1A4D-EE0AD5ECC764}"/>
              </a:ext>
            </a:extLst>
          </p:cNvPr>
          <p:cNvSpPr/>
          <p:nvPr/>
        </p:nvSpPr>
        <p:spPr>
          <a:xfrm>
            <a:off x="509228" y="1382613"/>
            <a:ext cx="13598659" cy="27202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Implications métiers différentes dans les erreurs de prédiction :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FN (faux négatif) : un mauvais client est prédit bon client : donc crédit accordé, soit une perte d’argent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FP (faux positif) : un bon client est prédit mauvais client : donc crédit refusé, soit un manque à gagner</a:t>
            </a:r>
          </a:p>
          <a:p>
            <a:pPr marL="285750" indent="-285750" algn="just">
              <a:lnSpc>
                <a:spcPts val="285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Hypothèse : Un client faux négatif est 10 fois + coûteux qu’un faux positif :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Création d’une fonction de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score_metier</a:t>
            </a:r>
            <a:endParaRPr lang="fr-FR" sz="1750" b="1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Optimisation des modèles via cette fonction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Optimisation du seuil de prédiction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80AFFAB-0832-618C-84AD-9A8759B48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28" y="4349488"/>
            <a:ext cx="9231534" cy="3579070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8F22C516-18AE-8FF1-CB23-4C656FA3367C}"/>
              </a:ext>
            </a:extLst>
          </p:cNvPr>
          <p:cNvGrpSpPr/>
          <p:nvPr/>
        </p:nvGrpSpPr>
        <p:grpSpPr>
          <a:xfrm>
            <a:off x="10088198" y="4349488"/>
            <a:ext cx="4110688" cy="1940750"/>
            <a:chOff x="10088198" y="5710307"/>
            <a:chExt cx="4110688" cy="194075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D323605-A783-9783-44E2-476309EC3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6378" y="5710307"/>
              <a:ext cx="3964793" cy="194075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B805859-4F6C-62EC-6B43-BEDCF03B8D16}"/>
                </a:ext>
              </a:extLst>
            </p:cNvPr>
            <p:cNvSpPr/>
            <p:nvPr/>
          </p:nvSpPr>
          <p:spPr>
            <a:xfrm>
              <a:off x="10088198" y="6201413"/>
              <a:ext cx="4110688" cy="8017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6557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Traitement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du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déséquilibre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des classes</a:t>
            </a:r>
            <a:endParaRPr lang="en-US" sz="445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105B0-AC29-8E9E-1A4D-EE0AD5ECC764}"/>
              </a:ext>
            </a:extLst>
          </p:cNvPr>
          <p:cNvSpPr/>
          <p:nvPr/>
        </p:nvSpPr>
        <p:spPr>
          <a:xfrm>
            <a:off x="509228" y="1382613"/>
            <a:ext cx="9785477" cy="45797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Problème de classification binaire déséquilibrée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Répartition des clients suivant la difficulté de rembourser leur crédit</a:t>
            </a:r>
          </a:p>
          <a:p>
            <a:pPr marL="1200150" lvl="2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Classe 0 : Clients non défaillants : </a:t>
            </a:r>
            <a:r>
              <a:rPr lang="fr-FR" sz="1750" b="1" dirty="0">
                <a:solidFill>
                  <a:schemeClr val="accent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Majoritaires</a:t>
            </a:r>
          </a:p>
          <a:p>
            <a:pPr marL="1200150" lvl="2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Classe 1 : Clients défaillants : </a:t>
            </a:r>
            <a:r>
              <a:rPr lang="fr-FR" sz="1750" b="1" dirty="0">
                <a:solidFill>
                  <a:srgbClr val="FFC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Minoritaires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Tendance des modèles à prédire la classe dominante</a:t>
            </a:r>
          </a:p>
          <a:p>
            <a:pPr marL="285750" indent="-285750" algn="just">
              <a:lnSpc>
                <a:spcPts val="285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Rééquilibrage des classes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Rééquilibrage avec sur-échantillonnage de la classe minoritaire  : 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SMOTE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Rééquilibrage avec sous-échantillonnage de la classe majoritaire :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TomekLinks</a:t>
            </a:r>
            <a:endParaRPr lang="fr-FR" sz="1750" b="1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Rééquilibrage avec sous-échantillonnage de la classe majoritaire :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RandomUnderSampler</a:t>
            </a:r>
            <a:endParaRPr lang="fr-FR" sz="1750" b="1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Combinaison d'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oversampling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et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undersampling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: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SMOTETomek</a:t>
            </a:r>
            <a:endParaRPr lang="fr-FR" sz="1750" b="1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Rééquilibrage avec attribution de poids :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class_weight</a:t>
            </a:r>
            <a:endParaRPr lang="fr-FR" sz="1750" b="1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D0CF37E-B8F4-6943-AB19-2A432A715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222" y="1382613"/>
            <a:ext cx="4031949" cy="432137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C64592B-E0B7-28CE-BBF8-6A7BF6D0D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313" y="5703984"/>
            <a:ext cx="6474087" cy="209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29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e 24">
            <a:extLst>
              <a:ext uri="{FF2B5EF4-FFF2-40B4-BE49-F238E27FC236}">
                <a16:creationId xmlns:a16="http://schemas.microsoft.com/office/drawing/2014/main" id="{E6DC713B-8D7F-2695-CE4F-87FF84BC9584}"/>
              </a:ext>
            </a:extLst>
          </p:cNvPr>
          <p:cNvGrpSpPr/>
          <p:nvPr/>
        </p:nvGrpSpPr>
        <p:grpSpPr>
          <a:xfrm>
            <a:off x="1909583" y="2526671"/>
            <a:ext cx="10811233" cy="4355463"/>
            <a:chOff x="1909583" y="2526671"/>
            <a:chExt cx="10811233" cy="435546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289E27F7-54F3-285B-0F4E-5936E4B15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9583" y="2529434"/>
              <a:ext cx="5811079" cy="43527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C4EA2942-3B5B-430E-3085-6D53AC351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6706" y="2526671"/>
              <a:ext cx="5064110" cy="4352701"/>
            </a:xfrm>
            <a:prstGeom prst="rect">
              <a:avLst/>
            </a:prstGeom>
          </p:spPr>
        </p:pic>
      </p:grpSp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modèle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final</a:t>
            </a:r>
            <a:endParaRPr lang="en-US" sz="4450" b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4318E77-08C1-D0EB-0394-9DC4BB2EC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8761" y="4114800"/>
            <a:ext cx="2075380" cy="153330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84FABCC-6B25-E7F4-07C4-8B0923B36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1695" y="0"/>
            <a:ext cx="3398705" cy="2404153"/>
          </a:xfrm>
          <a:prstGeom prst="rect">
            <a:avLst/>
          </a:prstGeom>
        </p:spPr>
      </p:pic>
      <p:sp>
        <p:nvSpPr>
          <p:cNvPr id="21" name="Text 1">
            <a:extLst>
              <a:ext uri="{FF2B5EF4-FFF2-40B4-BE49-F238E27FC236}">
                <a16:creationId xmlns:a16="http://schemas.microsoft.com/office/drawing/2014/main" id="{1B9F8E60-7AE7-6A24-9B09-99B5F61173C1}"/>
              </a:ext>
            </a:extLst>
          </p:cNvPr>
          <p:cNvSpPr/>
          <p:nvPr/>
        </p:nvSpPr>
        <p:spPr>
          <a:xfrm>
            <a:off x="507520" y="1327845"/>
            <a:ext cx="8841964" cy="5386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modèle retenu est le LGBM Classifier (Light Gradient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Boosting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Machine).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C’est un algorithme d'apprentissage automatique basé sur le gradient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boosting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</p:txBody>
      </p:sp>
      <p:sp>
        <p:nvSpPr>
          <p:cNvPr id="28" name="Text 1">
            <a:extLst>
              <a:ext uri="{FF2B5EF4-FFF2-40B4-BE49-F238E27FC236}">
                <a16:creationId xmlns:a16="http://schemas.microsoft.com/office/drawing/2014/main" id="{268E30CE-49A5-AAFA-2630-8C33A7B30F56}"/>
              </a:ext>
            </a:extLst>
          </p:cNvPr>
          <p:cNvSpPr/>
          <p:nvPr/>
        </p:nvSpPr>
        <p:spPr>
          <a:xfrm>
            <a:off x="507520" y="7000980"/>
            <a:ext cx="13598658" cy="10772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L’aire sous la courbe (AUC) représente la capacité d’un modèle à discriminer les classes positives et négatives. Ici l’AUC de 0,69 signifie que le modèle est meilleur qu’un modèle aléatoire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modèle LGBM Classifier avec les hyperparamètres suivants : {'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learning_rate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': 0.2, '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max_depth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’: 2, '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n_estimators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': 300, '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num_leaves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’: 7} est le modèle le plus performant.</a:t>
            </a:r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369304CF-F5DB-02EE-55A4-15B26B3BD2A7}"/>
              </a:ext>
            </a:extLst>
          </p:cNvPr>
          <p:cNvSpPr/>
          <p:nvPr/>
        </p:nvSpPr>
        <p:spPr>
          <a:xfrm>
            <a:off x="9074411" y="96576"/>
            <a:ext cx="2152040" cy="2154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lvl="1" algn="ctr"/>
            <a:r>
              <a:rPr lang="fr-FR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Pipeline</a:t>
            </a:r>
          </a:p>
        </p:txBody>
      </p:sp>
      <p:sp>
        <p:nvSpPr>
          <p:cNvPr id="31" name="Flèche : virage 30">
            <a:extLst>
              <a:ext uri="{FF2B5EF4-FFF2-40B4-BE49-F238E27FC236}">
                <a16:creationId xmlns:a16="http://schemas.microsoft.com/office/drawing/2014/main" id="{F9893C23-B062-880D-1F01-C4AE1450FF3A}"/>
              </a:ext>
            </a:extLst>
          </p:cNvPr>
          <p:cNvSpPr/>
          <p:nvPr/>
        </p:nvSpPr>
        <p:spPr>
          <a:xfrm flipV="1">
            <a:off x="10057181" y="433627"/>
            <a:ext cx="1096594" cy="916601"/>
          </a:xfrm>
          <a:prstGeom prst="bentArrow">
            <a:avLst>
              <a:gd name="adj1" fmla="val 10082"/>
              <a:gd name="adj2" fmla="val 15241"/>
              <a:gd name="adj3" fmla="val 15445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572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Présentation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l’API</a:t>
            </a:r>
            <a:endParaRPr lang="en-US" sz="4450" b="1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68504675-A402-DF4A-73C4-2D75BFE1C248}"/>
              </a:ext>
            </a:extLst>
          </p:cNvPr>
          <p:cNvSpPr/>
          <p:nvPr/>
        </p:nvSpPr>
        <p:spPr>
          <a:xfrm>
            <a:off x="509228" y="1382613"/>
            <a:ext cx="5871371" cy="392735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Requêtes à partir d’ID clients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Récupère les prédictions du modèle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Affiche la probabilité de défaut et le statut du crédit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Affiche les plus proches voisins du client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Affiche les valeurs d’explicabilité pour un client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Affiche également des informations sur un profil client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2B8E77-3079-CA7C-B28A-53424186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599" y="209005"/>
            <a:ext cx="8249801" cy="781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00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Cahier des charges dashboard</a:t>
            </a:r>
            <a:endParaRPr lang="en-US" sz="4450" b="1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04461140-81A5-7FFA-999A-762145ADF040}"/>
              </a:ext>
            </a:extLst>
          </p:cNvPr>
          <p:cNvSpPr/>
          <p:nvPr/>
        </p:nvSpPr>
        <p:spPr>
          <a:xfrm>
            <a:off x="509228" y="1752481"/>
            <a:ext cx="8244354" cy="32540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250000"/>
              </a:lnSpc>
              <a:buFont typeface="+mj-lt"/>
              <a:buAutoNum type="arabicPeriod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Transparence de la décision d’octroi ou non du crédit</a:t>
            </a:r>
          </a:p>
          <a:p>
            <a:pPr marL="342900" indent="-342900" algn="just">
              <a:lnSpc>
                <a:spcPct val="250000"/>
              </a:lnSpc>
              <a:buFont typeface="+mj-lt"/>
              <a:buAutoNum type="arabicPeriod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 lisible et claire, information facilement accessible (règles WCAG)</a:t>
            </a:r>
          </a:p>
          <a:p>
            <a:pPr marL="342900" indent="-342900" algn="just">
              <a:lnSpc>
                <a:spcPct val="250000"/>
              </a:lnSpc>
              <a:buFont typeface="+mj-lt"/>
              <a:buAutoNum type="arabicPeriod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Interprétation des décisions du modèle</a:t>
            </a:r>
          </a:p>
          <a:p>
            <a:pPr marL="342900" indent="-342900" algn="just">
              <a:lnSpc>
                <a:spcPct val="250000"/>
              </a:lnSpc>
              <a:buFont typeface="+mj-lt"/>
              <a:buAutoNum type="arabicPeriod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Comparaison du client sélectionné avec l’ensemble des clients</a:t>
            </a:r>
          </a:p>
          <a:p>
            <a:pPr marL="342900" indent="-342900" algn="just">
              <a:lnSpc>
                <a:spcPct val="250000"/>
              </a:lnSpc>
              <a:buFont typeface="+mj-lt"/>
              <a:buAutoNum type="arabicPeriod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Visualisation des principales informations descriptives relatives à un client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6F793739-A2E5-4DE2-B2AF-128248B66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42912"/>
            <a:ext cx="7556421" cy="686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Sommaire</a:t>
            </a:r>
            <a:endParaRPr lang="en-US" sz="4450" b="1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9927FEB7-3992-DB6A-CCBF-6BE9A02E8C65}"/>
              </a:ext>
            </a:extLst>
          </p:cNvPr>
          <p:cNvSpPr/>
          <p:nvPr/>
        </p:nvSpPr>
        <p:spPr>
          <a:xfrm>
            <a:off x="6280190" y="158358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893340C-B48B-31E9-3AE8-DE62CA4046DE}"/>
              </a:ext>
            </a:extLst>
          </p:cNvPr>
          <p:cNvSpPr/>
          <p:nvPr/>
        </p:nvSpPr>
        <p:spPr>
          <a:xfrm>
            <a:off x="6903839" y="1583589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</a:t>
            </a: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 </a:t>
            </a: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contexte</a:t>
            </a:r>
            <a:endParaRPr lang="en-US" dirty="0"/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86BEB861-8017-8AA9-D03C-8FAA5EBE1ED8}"/>
              </a:ext>
            </a:extLst>
          </p:cNvPr>
          <p:cNvSpPr/>
          <p:nvPr/>
        </p:nvSpPr>
        <p:spPr>
          <a:xfrm>
            <a:off x="6280190" y="240770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D9C88D86-D633-484F-2017-1C1BB8FE727D}"/>
              </a:ext>
            </a:extLst>
          </p:cNvPr>
          <p:cNvSpPr/>
          <p:nvPr/>
        </p:nvSpPr>
        <p:spPr>
          <a:xfrm>
            <a:off x="6903839" y="240770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Objectifs</a:t>
            </a: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la mission</a:t>
            </a:r>
            <a:endParaRPr lang="en-US" dirty="0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79404DB7-D1AC-61BE-FFDC-AC2A675EBE13}"/>
              </a:ext>
            </a:extLst>
          </p:cNvPr>
          <p:cNvSpPr/>
          <p:nvPr/>
        </p:nvSpPr>
        <p:spPr>
          <a:xfrm>
            <a:off x="6280190" y="32318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7032D139-C284-45D3-F05C-FB21ADAE427C}"/>
              </a:ext>
            </a:extLst>
          </p:cNvPr>
          <p:cNvSpPr/>
          <p:nvPr/>
        </p:nvSpPr>
        <p:spPr>
          <a:xfrm>
            <a:off x="6903839" y="3231825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Construction du dashboard</a:t>
            </a:r>
            <a:endParaRPr lang="en-US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5939FBD0-1CDE-E38B-8CB4-B4FA941BEA2F}"/>
              </a:ext>
            </a:extLst>
          </p:cNvPr>
          <p:cNvSpPr/>
          <p:nvPr/>
        </p:nvSpPr>
        <p:spPr>
          <a:xfrm>
            <a:off x="6280190" y="405594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31CBA10-DF0D-4085-BCB3-35557FFA2853}"/>
              </a:ext>
            </a:extLst>
          </p:cNvPr>
          <p:cNvSpPr/>
          <p:nvPr/>
        </p:nvSpPr>
        <p:spPr>
          <a:xfrm>
            <a:off x="6903839" y="4055943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Pipeline de </a:t>
            </a: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déploiement</a:t>
            </a:r>
            <a:endParaRPr lang="en-US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D697F748-5A55-E3D9-B31D-2B18E73837A6}"/>
              </a:ext>
            </a:extLst>
          </p:cNvPr>
          <p:cNvSpPr/>
          <p:nvPr/>
        </p:nvSpPr>
        <p:spPr>
          <a:xfrm>
            <a:off x="6280190" y="487966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776B3576-2E12-9686-C031-0F499B2DFE89}"/>
              </a:ext>
            </a:extLst>
          </p:cNvPr>
          <p:cNvSpPr/>
          <p:nvPr/>
        </p:nvSpPr>
        <p:spPr>
          <a:xfrm>
            <a:off x="6903839" y="4879660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Test et </a:t>
            </a: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visualisation</a:t>
            </a:r>
            <a:endParaRPr lang="en-US" dirty="0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A2A67264-2527-CE0B-9BAB-0D58D22C2231}"/>
              </a:ext>
            </a:extLst>
          </p:cNvPr>
          <p:cNvSpPr/>
          <p:nvPr/>
        </p:nvSpPr>
        <p:spPr>
          <a:xfrm>
            <a:off x="6280190" y="570337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D9021A81-B1AB-7C9B-6E39-48803D36D5E7}"/>
              </a:ext>
            </a:extLst>
          </p:cNvPr>
          <p:cNvSpPr/>
          <p:nvPr/>
        </p:nvSpPr>
        <p:spPr>
          <a:xfrm>
            <a:off x="6903839" y="570337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Veille</a:t>
            </a: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 technique</a:t>
            </a:r>
            <a:endParaRPr lang="en-US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93B95D0-ADEF-5A75-B7F5-CEEC91D61DF4}"/>
              </a:ext>
            </a:extLst>
          </p:cNvPr>
          <p:cNvSpPr/>
          <p:nvPr/>
        </p:nvSpPr>
        <p:spPr>
          <a:xfrm>
            <a:off x="6280190" y="652709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3D9F43B-21ED-5F7C-F6B0-EFB69DD66804}"/>
              </a:ext>
            </a:extLst>
          </p:cNvPr>
          <p:cNvSpPr/>
          <p:nvPr/>
        </p:nvSpPr>
        <p:spPr>
          <a:xfrm>
            <a:off x="6903839" y="6527094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</a:t>
            </a:r>
            <a:endParaRPr lang="en-US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AB9919C-20DE-26C0-DB5A-93445F94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76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Construction du dashboard</a:t>
            </a:r>
            <a:endParaRPr lang="en-US" sz="4450" b="1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6F793739-A2E5-4DE2-B2AF-128248B66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0B1DF550-E30C-1AE4-C0EC-C7545C0A806B}"/>
              </a:ext>
            </a:extLst>
          </p:cNvPr>
          <p:cNvSpPr/>
          <p:nvPr/>
        </p:nvSpPr>
        <p:spPr>
          <a:xfrm>
            <a:off x="509230" y="1382613"/>
            <a:ext cx="7936128" cy="584935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Première étape : le backend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Ajout des différents éléments demandés dans une API plus complète</a:t>
            </a:r>
          </a:p>
          <a:p>
            <a:pPr marL="285750" indent="-285750" algn="just">
              <a:lnSpc>
                <a:spcPts val="285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Deuxième étape : le frontend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Codage des différentes fonctions en utilisant l’application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Streamlit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Appel à l’API via son URL sur le cloud pour récupérer les informations nécessaires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 des différents outils de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Streamlit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pour créer une interface interactive :</a:t>
            </a: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listes déroulantes</a:t>
            </a: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boutons ou cases à cocher</a:t>
            </a: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sidebar pour des informations toujours visibles et lisibles</a:t>
            </a:r>
          </a:p>
          <a:p>
            <a:pPr marL="285750" indent="-285750" algn="just">
              <a:lnSpc>
                <a:spcPts val="285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Troisème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étape : le déploiement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Construction du pipeline Git →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Github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 →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Heroku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Codage du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worflow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Github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Déploiement via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Github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-Actions sur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Heroku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2739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local</a:t>
            </a:r>
            <a:endParaRPr lang="en-US" sz="445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45F06C2-1915-38E2-E5A2-462BB38F2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42" y="1588467"/>
            <a:ext cx="14630400" cy="58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47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local</a:t>
            </a:r>
            <a:endParaRPr lang="en-US" sz="4450" b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2070737-5DB8-AE9A-0AD6-FF937BE04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7777"/>
            <a:ext cx="14630400" cy="63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92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local</a:t>
            </a:r>
            <a:endParaRPr lang="en-US" sz="445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587BA5-A10E-70C7-3BA9-4FBCB44BF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0523"/>
            <a:ext cx="14630400" cy="61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88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local</a:t>
            </a:r>
            <a:endParaRPr lang="en-US" sz="445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798D52-F80D-277F-8E25-B8B576708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4580"/>
            <a:ext cx="14630400" cy="640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48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0014B5A-D4D6-E2B4-9B93-CD43CCD31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5446"/>
            <a:ext cx="14630400" cy="71441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local</a:t>
            </a:r>
            <a:endParaRPr lang="en-US" sz="4450" b="1" dirty="0"/>
          </a:p>
        </p:txBody>
      </p:sp>
    </p:spTree>
    <p:extLst>
      <p:ext uri="{BB962C8B-B14F-4D97-AF65-F5344CB8AC3E}">
        <p14:creationId xmlns:p14="http://schemas.microsoft.com/office/powerpoint/2010/main" val="689330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42912"/>
            <a:ext cx="7556421" cy="686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Sommaire</a:t>
            </a:r>
            <a:endParaRPr lang="en-US" sz="4450" b="1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9927FEB7-3992-DB6A-CCBF-6BE9A02E8C65}"/>
              </a:ext>
            </a:extLst>
          </p:cNvPr>
          <p:cNvSpPr/>
          <p:nvPr/>
        </p:nvSpPr>
        <p:spPr>
          <a:xfrm>
            <a:off x="6280190" y="158358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893340C-B48B-31E9-3AE8-DE62CA4046DE}"/>
              </a:ext>
            </a:extLst>
          </p:cNvPr>
          <p:cNvSpPr/>
          <p:nvPr/>
        </p:nvSpPr>
        <p:spPr>
          <a:xfrm>
            <a:off x="6903839" y="1583589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86BEB861-8017-8AA9-D03C-8FAA5EBE1ED8}"/>
              </a:ext>
            </a:extLst>
          </p:cNvPr>
          <p:cNvSpPr/>
          <p:nvPr/>
        </p:nvSpPr>
        <p:spPr>
          <a:xfrm>
            <a:off x="6280190" y="240770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D9C88D86-D633-484F-2017-1C1BB8FE727D}"/>
              </a:ext>
            </a:extLst>
          </p:cNvPr>
          <p:cNvSpPr/>
          <p:nvPr/>
        </p:nvSpPr>
        <p:spPr>
          <a:xfrm>
            <a:off x="6903839" y="240770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Objectifs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la mission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79404DB7-D1AC-61BE-FFDC-AC2A675EBE13}"/>
              </a:ext>
            </a:extLst>
          </p:cNvPr>
          <p:cNvSpPr/>
          <p:nvPr/>
        </p:nvSpPr>
        <p:spPr>
          <a:xfrm>
            <a:off x="6280190" y="32318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7032D139-C284-45D3-F05C-FB21ADAE427C}"/>
              </a:ext>
            </a:extLst>
          </p:cNvPr>
          <p:cNvSpPr/>
          <p:nvPr/>
        </p:nvSpPr>
        <p:spPr>
          <a:xfrm>
            <a:off x="6903839" y="3231825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Construction du dashboard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5939FBD0-1CDE-E38B-8CB4-B4FA941BEA2F}"/>
              </a:ext>
            </a:extLst>
          </p:cNvPr>
          <p:cNvSpPr/>
          <p:nvPr/>
        </p:nvSpPr>
        <p:spPr>
          <a:xfrm>
            <a:off x="6280190" y="405594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31CBA10-DF0D-4085-BCB3-35557FFA2853}"/>
              </a:ext>
            </a:extLst>
          </p:cNvPr>
          <p:cNvSpPr/>
          <p:nvPr/>
        </p:nvSpPr>
        <p:spPr>
          <a:xfrm>
            <a:off x="6903839" y="4055943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Pipeline de </a:t>
            </a: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déploiement</a:t>
            </a:r>
            <a:endParaRPr lang="en-US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D697F748-5A55-E3D9-B31D-2B18E73837A6}"/>
              </a:ext>
            </a:extLst>
          </p:cNvPr>
          <p:cNvSpPr/>
          <p:nvPr/>
        </p:nvSpPr>
        <p:spPr>
          <a:xfrm>
            <a:off x="6280190" y="487966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776B3576-2E12-9686-C031-0F499B2DFE89}"/>
              </a:ext>
            </a:extLst>
          </p:cNvPr>
          <p:cNvSpPr/>
          <p:nvPr/>
        </p:nvSpPr>
        <p:spPr>
          <a:xfrm>
            <a:off x="6903839" y="4879660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Test et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visualisation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A2A67264-2527-CE0B-9BAB-0D58D22C2231}"/>
              </a:ext>
            </a:extLst>
          </p:cNvPr>
          <p:cNvSpPr/>
          <p:nvPr/>
        </p:nvSpPr>
        <p:spPr>
          <a:xfrm>
            <a:off x="6280190" y="570337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D9021A81-B1AB-7C9B-6E39-48803D36D5E7}"/>
              </a:ext>
            </a:extLst>
          </p:cNvPr>
          <p:cNvSpPr/>
          <p:nvPr/>
        </p:nvSpPr>
        <p:spPr>
          <a:xfrm>
            <a:off x="6903839" y="570337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Veille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 technique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93B95D0-ADEF-5A75-B7F5-CEEC91D61DF4}"/>
              </a:ext>
            </a:extLst>
          </p:cNvPr>
          <p:cNvSpPr/>
          <p:nvPr/>
        </p:nvSpPr>
        <p:spPr>
          <a:xfrm>
            <a:off x="6280190" y="652709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3D9F43B-21ED-5F7C-F6B0-EFB69DD66804}"/>
              </a:ext>
            </a:extLst>
          </p:cNvPr>
          <p:cNvSpPr/>
          <p:nvPr/>
        </p:nvSpPr>
        <p:spPr>
          <a:xfrm>
            <a:off x="6903839" y="6527094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AB9919C-20DE-26C0-DB5A-93445F94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68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Déploiement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du dashboard sur le cloud</a:t>
            </a:r>
            <a:endParaRPr lang="en-US" sz="4450" b="1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499027EC-11E8-C5D0-ECC6-0A6CFA112CA7}"/>
              </a:ext>
            </a:extLst>
          </p:cNvPr>
          <p:cNvSpPr/>
          <p:nvPr/>
        </p:nvSpPr>
        <p:spPr>
          <a:xfrm>
            <a:off x="509229" y="1382613"/>
            <a:ext cx="13598657" cy="1822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Procédure de déploiement du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dashboard</a:t>
            </a:r>
            <a:endParaRPr lang="fr-FR" sz="1750" b="1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Sauvegarder le code local depuis l’environnement Git vers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Créer un workflow de déploiement automatisé via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-Actions 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Déployer le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dashboard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sur le cloud avec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Heroku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079F1C1-6DAA-F42E-571C-2702BD684890}"/>
              </a:ext>
            </a:extLst>
          </p:cNvPr>
          <p:cNvGrpSpPr/>
          <p:nvPr/>
        </p:nvGrpSpPr>
        <p:grpSpPr>
          <a:xfrm>
            <a:off x="3751756" y="3606229"/>
            <a:ext cx="7113602" cy="3063861"/>
            <a:chOff x="3452117" y="3606229"/>
            <a:chExt cx="7113602" cy="3063861"/>
          </a:xfrm>
        </p:grpSpPr>
        <p:sp>
          <p:nvSpPr>
            <p:cNvPr id="7" name="Text 1">
              <a:extLst>
                <a:ext uri="{FF2B5EF4-FFF2-40B4-BE49-F238E27FC236}">
                  <a16:creationId xmlns:a16="http://schemas.microsoft.com/office/drawing/2014/main" id="{DD848211-6103-F53B-7E6B-7C3D7E4D7959}"/>
                </a:ext>
              </a:extLst>
            </p:cNvPr>
            <p:cNvSpPr/>
            <p:nvPr/>
          </p:nvSpPr>
          <p:spPr>
            <a:xfrm>
              <a:off x="5866544" y="4213023"/>
              <a:ext cx="2284748" cy="2154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/>
              <a:r>
                <a:rPr lang="fr-FR" sz="1400" b="1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Push vers </a:t>
              </a:r>
              <a:r>
                <a:rPr lang="fr-FR" sz="1400" b="1" dirty="0" err="1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Github</a:t>
              </a:r>
              <a:endParaRPr lang="fr-FR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BDC287E-FDC3-EC83-C001-4AF5C1AF5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9517" y="5216914"/>
              <a:ext cx="2106202" cy="1168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0822E6D3-F12D-01AC-71B1-81999647B9C4}"/>
                </a:ext>
              </a:extLst>
            </p:cNvPr>
            <p:cNvGrpSpPr/>
            <p:nvPr/>
          </p:nvGrpSpPr>
          <p:grpSpPr>
            <a:xfrm>
              <a:off x="3452117" y="3606229"/>
              <a:ext cx="2106202" cy="1017142"/>
              <a:chOff x="1808252" y="1592494"/>
              <a:chExt cx="2558265" cy="1017142"/>
            </a:xfrm>
          </p:grpSpPr>
          <p:sp>
            <p:nvSpPr>
              <p:cNvPr id="12" name="Rectangle : coins arrondis 11">
                <a:extLst>
                  <a:ext uri="{FF2B5EF4-FFF2-40B4-BE49-F238E27FC236}">
                    <a16:creationId xmlns:a16="http://schemas.microsoft.com/office/drawing/2014/main" id="{8EC4D117-5DF3-D93E-5BC0-3A1C44EC048C}"/>
                  </a:ext>
                </a:extLst>
              </p:cNvPr>
              <p:cNvSpPr/>
              <p:nvPr/>
            </p:nvSpPr>
            <p:spPr>
              <a:xfrm>
                <a:off x="1808252" y="1592494"/>
                <a:ext cx="2558265" cy="1017142"/>
              </a:xfrm>
              <a:prstGeom prst="roundRect">
                <a:avLst/>
              </a:prstGeom>
              <a:solidFill>
                <a:srgbClr val="E6C46D"/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D31493A-65F6-64A6-1F22-66E3849C1248}"/>
                  </a:ext>
                </a:extLst>
              </p:cNvPr>
              <p:cNvSpPr txBox="1"/>
              <p:nvPr/>
            </p:nvSpPr>
            <p:spPr>
              <a:xfrm>
                <a:off x="1808252" y="1808677"/>
                <a:ext cx="25582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</a:rPr>
                  <a:t>Versioning</a:t>
                </a:r>
              </a:p>
              <a:p>
                <a:pPr algn="ctr"/>
                <a:r>
                  <a:rPr lang="fr-FR" sz="1600" b="1" dirty="0">
                    <a:solidFill>
                      <a:schemeClr val="bg1"/>
                    </a:solidFill>
                  </a:rPr>
                  <a:t>local Git</a:t>
                </a:r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8784C52B-9114-841B-CBAD-1077FAF65962}"/>
                </a:ext>
              </a:extLst>
            </p:cNvPr>
            <p:cNvGrpSpPr/>
            <p:nvPr/>
          </p:nvGrpSpPr>
          <p:grpSpPr>
            <a:xfrm>
              <a:off x="8459517" y="3606229"/>
              <a:ext cx="2106202" cy="1017142"/>
              <a:chOff x="1808252" y="1592494"/>
              <a:chExt cx="2558265" cy="1017142"/>
            </a:xfrm>
          </p:grpSpPr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1E33A5DC-51C9-0AED-3229-8B2F6C2C12C8}"/>
                  </a:ext>
                </a:extLst>
              </p:cNvPr>
              <p:cNvSpPr/>
              <p:nvPr/>
            </p:nvSpPr>
            <p:spPr>
              <a:xfrm>
                <a:off x="1808252" y="1592494"/>
                <a:ext cx="2558265" cy="1017142"/>
              </a:xfrm>
              <a:prstGeom prst="roundRect">
                <a:avLst/>
              </a:prstGeom>
              <a:solidFill>
                <a:srgbClr val="E6C46D"/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1872E4E-D586-BDB8-1071-147D101900B9}"/>
                  </a:ext>
                </a:extLst>
              </p:cNvPr>
              <p:cNvSpPr txBox="1"/>
              <p:nvPr/>
            </p:nvSpPr>
            <p:spPr>
              <a:xfrm>
                <a:off x="1808252" y="1930868"/>
                <a:ext cx="2558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 err="1">
                    <a:solidFill>
                      <a:schemeClr val="bg1"/>
                    </a:solidFill>
                  </a:rPr>
                  <a:t>Github</a:t>
                </a:r>
                <a:endParaRPr lang="fr-FR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D3EF01B6-DA6A-DF11-7F41-0658E9FF2FDE}"/>
                </a:ext>
              </a:extLst>
            </p:cNvPr>
            <p:cNvGrpSpPr/>
            <p:nvPr/>
          </p:nvGrpSpPr>
          <p:grpSpPr>
            <a:xfrm>
              <a:off x="3452120" y="5304369"/>
              <a:ext cx="2106204" cy="1017142"/>
              <a:chOff x="5701816" y="715609"/>
              <a:chExt cx="2558268" cy="1017142"/>
            </a:xfrm>
          </p:grpSpPr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03AE00C6-4EF1-9F53-5C07-7EFBDD442448}"/>
                  </a:ext>
                </a:extLst>
              </p:cNvPr>
              <p:cNvSpPr/>
              <p:nvPr/>
            </p:nvSpPr>
            <p:spPr>
              <a:xfrm>
                <a:off x="5701816" y="715609"/>
                <a:ext cx="2558266" cy="1017142"/>
              </a:xfrm>
              <a:prstGeom prst="roundRect">
                <a:avLst/>
              </a:prstGeom>
              <a:solidFill>
                <a:srgbClr val="E6C46D"/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9B87329-7784-FA59-73C4-ACE2D7DEC24D}"/>
                  </a:ext>
                </a:extLst>
              </p:cNvPr>
              <p:cNvSpPr txBox="1"/>
              <p:nvPr/>
            </p:nvSpPr>
            <p:spPr>
              <a:xfrm>
                <a:off x="5701820" y="1050523"/>
                <a:ext cx="2558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 err="1">
                    <a:solidFill>
                      <a:schemeClr val="bg1"/>
                    </a:solidFill>
                  </a:rPr>
                  <a:t>Heroku</a:t>
                </a:r>
                <a:endParaRPr lang="fr-FR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Text 1">
              <a:extLst>
                <a:ext uri="{FF2B5EF4-FFF2-40B4-BE49-F238E27FC236}">
                  <a16:creationId xmlns:a16="http://schemas.microsoft.com/office/drawing/2014/main" id="{BA51294C-6F54-BF05-DDC5-720406A019CA}"/>
                </a:ext>
              </a:extLst>
            </p:cNvPr>
            <p:cNvSpPr/>
            <p:nvPr/>
          </p:nvSpPr>
          <p:spPr>
            <a:xfrm>
              <a:off x="8459517" y="6454646"/>
              <a:ext cx="2106201" cy="2154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/>
              <a:r>
                <a:rPr lang="fr-FR" sz="1400" b="1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Workflow </a:t>
              </a:r>
              <a:r>
                <a:rPr lang="fr-FR" sz="1400" b="1" dirty="0" err="1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Github</a:t>
              </a:r>
              <a:r>
                <a:rPr lang="fr-FR" sz="1400" b="1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-Actions</a:t>
              </a:r>
            </a:p>
          </p:txBody>
        </p:sp>
        <p:sp>
          <p:nvSpPr>
            <p:cNvPr id="21" name="Text 1">
              <a:extLst>
                <a:ext uri="{FF2B5EF4-FFF2-40B4-BE49-F238E27FC236}">
                  <a16:creationId xmlns:a16="http://schemas.microsoft.com/office/drawing/2014/main" id="{FDC4C5A2-1E60-F737-C6E4-B79DA02F1E9E}"/>
                </a:ext>
              </a:extLst>
            </p:cNvPr>
            <p:cNvSpPr/>
            <p:nvPr/>
          </p:nvSpPr>
          <p:spPr>
            <a:xfrm>
              <a:off x="5866544" y="5911163"/>
              <a:ext cx="2284748" cy="2154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/>
              <a:r>
                <a:rPr lang="fr-FR" sz="1400" b="1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Déploiement vers </a:t>
              </a:r>
              <a:r>
                <a:rPr lang="fr-FR" sz="1400" b="1" dirty="0" err="1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Heroku</a:t>
              </a:r>
              <a:endParaRPr lang="fr-FR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endParaRPr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03CA1877-12B7-4CD6-E107-113AEF8EB6D4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5558318" y="4113880"/>
              <a:ext cx="2901199" cy="9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22EFE8B0-523B-A0C8-FDAB-18517ED8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321" y="5812940"/>
              <a:ext cx="28190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F9776B62-1A35-AA66-269B-A370B9E671CE}"/>
                </a:ext>
              </a:extLst>
            </p:cNvPr>
            <p:cNvCxnSpPr>
              <a:cxnSpLocks/>
              <a:endCxn id="1026" idx="0"/>
            </p:cNvCxnSpPr>
            <p:nvPr/>
          </p:nvCxnSpPr>
          <p:spPr>
            <a:xfrm>
              <a:off x="9512617" y="4623371"/>
              <a:ext cx="1" cy="5935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0746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Push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vers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GitHub</a:t>
            </a:r>
            <a:endParaRPr lang="en-US" sz="445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105B0-AC29-8E9E-1A4D-EE0AD5ECC764}"/>
              </a:ext>
            </a:extLst>
          </p:cNvPr>
          <p:cNvSpPr/>
          <p:nvPr/>
        </p:nvSpPr>
        <p:spPr>
          <a:xfrm>
            <a:off x="509229" y="1150330"/>
            <a:ext cx="10802618" cy="3350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Dossier GitHub : 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/>
              </a:rPr>
              <a:t>https://github.com/DTYS65/Projet8-OpenClassRooms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320816D-424C-311D-1807-ECAE2A535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42" y="1980146"/>
            <a:ext cx="14630400" cy="622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77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Workflow GitHub-Actions</a:t>
            </a:r>
            <a:endParaRPr lang="en-US" sz="4450" b="1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186822E4-3D7C-B1A6-A0AE-7462577D219F}"/>
              </a:ext>
            </a:extLst>
          </p:cNvPr>
          <p:cNvGrpSpPr/>
          <p:nvPr/>
        </p:nvGrpSpPr>
        <p:grpSpPr>
          <a:xfrm>
            <a:off x="486629" y="1546660"/>
            <a:ext cx="13657141" cy="5932927"/>
            <a:chOff x="486629" y="1546660"/>
            <a:chExt cx="13657141" cy="5932927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7EFB8EAD-2254-108E-8BF2-D8649595A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629" y="1546660"/>
              <a:ext cx="7683485" cy="5932927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5F9BAFAD-E667-3DCC-F0FB-0A6CCAA3C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8950" y="1546660"/>
              <a:ext cx="5994820" cy="5932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2111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42912"/>
            <a:ext cx="7556421" cy="686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Sommaire</a:t>
            </a:r>
            <a:endParaRPr lang="en-US" sz="4450" b="1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9927FEB7-3992-DB6A-CCBF-6BE9A02E8C65}"/>
              </a:ext>
            </a:extLst>
          </p:cNvPr>
          <p:cNvSpPr/>
          <p:nvPr/>
        </p:nvSpPr>
        <p:spPr>
          <a:xfrm>
            <a:off x="6280190" y="158358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893340C-B48B-31E9-3AE8-DE62CA4046DE}"/>
              </a:ext>
            </a:extLst>
          </p:cNvPr>
          <p:cNvSpPr/>
          <p:nvPr/>
        </p:nvSpPr>
        <p:spPr>
          <a:xfrm>
            <a:off x="6903839" y="1583589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</a:t>
            </a: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 </a:t>
            </a: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contexte</a:t>
            </a:r>
            <a:endParaRPr lang="en-US" dirty="0"/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86BEB861-8017-8AA9-D03C-8FAA5EBE1ED8}"/>
              </a:ext>
            </a:extLst>
          </p:cNvPr>
          <p:cNvSpPr/>
          <p:nvPr/>
        </p:nvSpPr>
        <p:spPr>
          <a:xfrm>
            <a:off x="6280190" y="240770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D9C88D86-D633-484F-2017-1C1BB8FE727D}"/>
              </a:ext>
            </a:extLst>
          </p:cNvPr>
          <p:cNvSpPr/>
          <p:nvPr/>
        </p:nvSpPr>
        <p:spPr>
          <a:xfrm>
            <a:off x="6903839" y="240770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Objectifs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la mission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79404DB7-D1AC-61BE-FFDC-AC2A675EBE13}"/>
              </a:ext>
            </a:extLst>
          </p:cNvPr>
          <p:cNvSpPr/>
          <p:nvPr/>
        </p:nvSpPr>
        <p:spPr>
          <a:xfrm>
            <a:off x="6280190" y="32318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7032D139-C284-45D3-F05C-FB21ADAE427C}"/>
              </a:ext>
            </a:extLst>
          </p:cNvPr>
          <p:cNvSpPr/>
          <p:nvPr/>
        </p:nvSpPr>
        <p:spPr>
          <a:xfrm>
            <a:off x="6903839" y="3231825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Construction du dashboard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5939FBD0-1CDE-E38B-8CB4-B4FA941BEA2F}"/>
              </a:ext>
            </a:extLst>
          </p:cNvPr>
          <p:cNvSpPr/>
          <p:nvPr/>
        </p:nvSpPr>
        <p:spPr>
          <a:xfrm>
            <a:off x="6280190" y="405594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31CBA10-DF0D-4085-BCB3-35557FFA2853}"/>
              </a:ext>
            </a:extLst>
          </p:cNvPr>
          <p:cNvSpPr/>
          <p:nvPr/>
        </p:nvSpPr>
        <p:spPr>
          <a:xfrm>
            <a:off x="6903839" y="4055943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Pipeline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déploiement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D697F748-5A55-E3D9-B31D-2B18E73837A6}"/>
              </a:ext>
            </a:extLst>
          </p:cNvPr>
          <p:cNvSpPr/>
          <p:nvPr/>
        </p:nvSpPr>
        <p:spPr>
          <a:xfrm>
            <a:off x="6280190" y="487966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776B3576-2E12-9686-C031-0F499B2DFE89}"/>
              </a:ext>
            </a:extLst>
          </p:cNvPr>
          <p:cNvSpPr/>
          <p:nvPr/>
        </p:nvSpPr>
        <p:spPr>
          <a:xfrm>
            <a:off x="6903839" y="4879660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Test et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visualisation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A2A67264-2527-CE0B-9BAB-0D58D22C2231}"/>
              </a:ext>
            </a:extLst>
          </p:cNvPr>
          <p:cNvSpPr/>
          <p:nvPr/>
        </p:nvSpPr>
        <p:spPr>
          <a:xfrm>
            <a:off x="6280190" y="570337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D9021A81-B1AB-7C9B-6E39-48803D36D5E7}"/>
              </a:ext>
            </a:extLst>
          </p:cNvPr>
          <p:cNvSpPr/>
          <p:nvPr/>
        </p:nvSpPr>
        <p:spPr>
          <a:xfrm>
            <a:off x="6903839" y="570337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Veille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 technique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93B95D0-ADEF-5A75-B7F5-CEEC91D61DF4}"/>
              </a:ext>
            </a:extLst>
          </p:cNvPr>
          <p:cNvSpPr/>
          <p:nvPr/>
        </p:nvSpPr>
        <p:spPr>
          <a:xfrm>
            <a:off x="6280190" y="652709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3D9F43B-21ED-5F7C-F6B0-EFB69DD66804}"/>
              </a:ext>
            </a:extLst>
          </p:cNvPr>
          <p:cNvSpPr/>
          <p:nvPr/>
        </p:nvSpPr>
        <p:spPr>
          <a:xfrm>
            <a:off x="6903839" y="6527094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AB9919C-20DE-26C0-DB5A-93445F94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65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Définition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du workflow</a:t>
            </a:r>
            <a:endParaRPr lang="en-US" sz="4450" b="1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DF21C9D-AD82-F0C6-3E60-7E21E0C5F3F3}"/>
              </a:ext>
            </a:extLst>
          </p:cNvPr>
          <p:cNvGrpSpPr/>
          <p:nvPr/>
        </p:nvGrpSpPr>
        <p:grpSpPr>
          <a:xfrm>
            <a:off x="211852" y="1136034"/>
            <a:ext cx="14206695" cy="6994513"/>
            <a:chOff x="0" y="1246400"/>
            <a:chExt cx="14206695" cy="6994513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46100D8E-FDF0-CBF5-45D3-115D651AF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46400"/>
              <a:ext cx="8570887" cy="3360773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3170CD2-34D3-E01B-FA95-31A5DCB8B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607173"/>
              <a:ext cx="8570887" cy="363374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DF37219D-8758-E992-0330-6998E6F02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70887" y="1246400"/>
              <a:ext cx="5635808" cy="6994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7087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63C1B81-D2BC-CF4A-C03A-20E23F52DF95}"/>
              </a:ext>
            </a:extLst>
          </p:cNvPr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Codage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du workflow + gestion des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clés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secrètes</a:t>
            </a:r>
            <a:endParaRPr lang="en-US" sz="445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1D5B7C-F68D-19EF-8C9F-FB0B10E9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0416"/>
            <a:ext cx="14630400" cy="699918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CB95843-9C17-2C22-A217-8E143371D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616" y="4380645"/>
            <a:ext cx="5916904" cy="17620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F007196-D7C8-B6F5-6AF1-812B31778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2616" y="3847611"/>
            <a:ext cx="3848637" cy="485843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B0AB297-3BB5-FB16-173E-E31E409B67BC}"/>
              </a:ext>
            </a:extLst>
          </p:cNvPr>
          <p:cNvCxnSpPr>
            <a:cxnSpLocks/>
          </p:cNvCxnSpPr>
          <p:nvPr/>
        </p:nvCxnSpPr>
        <p:spPr>
          <a:xfrm flipH="1" flipV="1">
            <a:off x="7777537" y="4880225"/>
            <a:ext cx="729465" cy="2774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9DBA612-8B6D-6F73-3314-9C576ECAB406}"/>
              </a:ext>
            </a:extLst>
          </p:cNvPr>
          <p:cNvCxnSpPr>
            <a:cxnSpLocks/>
          </p:cNvCxnSpPr>
          <p:nvPr/>
        </p:nvCxnSpPr>
        <p:spPr>
          <a:xfrm>
            <a:off x="8609744" y="5629381"/>
            <a:ext cx="585627" cy="1369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89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6792503-56B6-78D7-3804-1C103DAFA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42" y="1618082"/>
            <a:ext cx="14630400" cy="66115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B3FFBA9-077A-39B1-A299-42A56FA78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43" y="2909193"/>
            <a:ext cx="12993913" cy="5115639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563C1B81-D2BC-CF4A-C03A-20E23F52DF95}"/>
              </a:ext>
            </a:extLst>
          </p:cNvPr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Validation du workflow</a:t>
            </a:r>
            <a:endParaRPr lang="en-US" sz="445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BDDCE20-7097-D434-1C53-375003B39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928" y="3784934"/>
            <a:ext cx="3160403" cy="4294026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D137DE6-F3A9-6802-FBD1-589504AD1814}"/>
              </a:ext>
            </a:extLst>
          </p:cNvPr>
          <p:cNvCxnSpPr>
            <a:cxnSpLocks/>
          </p:cNvCxnSpPr>
          <p:nvPr/>
        </p:nvCxnSpPr>
        <p:spPr>
          <a:xfrm flipV="1">
            <a:off x="3010328" y="3986373"/>
            <a:ext cx="8229600" cy="24041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41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21267DB-604F-518A-D089-5026E826E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42" y="1618082"/>
            <a:ext cx="14630400" cy="661151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74CB1F6-7FED-1962-39FD-45F88242F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43" y="2909193"/>
            <a:ext cx="12993913" cy="51156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 de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l’API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déployée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endParaRPr lang="en-US" sz="445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0E4829E-1A20-8800-E4ED-BFDF274DB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928" y="3784934"/>
            <a:ext cx="2610214" cy="4391638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A5F9E26-3A6A-FBED-6115-B0A26191ED27}"/>
              </a:ext>
            </a:extLst>
          </p:cNvPr>
          <p:cNvCxnSpPr>
            <a:cxnSpLocks/>
          </p:cNvCxnSpPr>
          <p:nvPr/>
        </p:nvCxnSpPr>
        <p:spPr>
          <a:xfrm flipV="1">
            <a:off x="7438490" y="4027470"/>
            <a:ext cx="3801438" cy="24760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1">
            <a:extLst>
              <a:ext uri="{FF2B5EF4-FFF2-40B4-BE49-F238E27FC236}">
                <a16:creationId xmlns:a16="http://schemas.microsoft.com/office/drawing/2014/main" id="{1336BF71-3857-E866-92FB-12EA864FA1B1}"/>
              </a:ext>
            </a:extLst>
          </p:cNvPr>
          <p:cNvSpPr/>
          <p:nvPr/>
        </p:nvSpPr>
        <p:spPr>
          <a:xfrm>
            <a:off x="8121383" y="374227"/>
            <a:ext cx="6237090" cy="7069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 de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pytest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intégré au workflow de déploiement via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Actions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6202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14DF24C-4E29-8BF7-7062-9032DEC6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42" y="1618082"/>
            <a:ext cx="14630400" cy="661151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893B0F-FFB9-FC75-5483-5D19C3555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43" y="2909193"/>
            <a:ext cx="12993913" cy="51156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 de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l’API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déployée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endParaRPr lang="en-US" sz="445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0E4829E-1A20-8800-E4ED-BFDF274DB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928" y="3784934"/>
            <a:ext cx="2610214" cy="4391638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3A8C5D5C-4B2A-6933-6EA4-62B25C3E67C5}"/>
              </a:ext>
            </a:extLst>
          </p:cNvPr>
          <p:cNvSpPr/>
          <p:nvPr/>
        </p:nvSpPr>
        <p:spPr>
          <a:xfrm>
            <a:off x="8121383" y="374227"/>
            <a:ext cx="6237090" cy="7069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 de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pytest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intégré au workflow de déploiement via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Actions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2D7EE34-9A02-5906-2AB0-027ED3477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8090" y="2630943"/>
            <a:ext cx="6996373" cy="2965201"/>
          </a:xfrm>
          <a:prstGeom prst="rect">
            <a:avLst/>
          </a:prstGeom>
        </p:spPr>
      </p:pic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B3A7F2C3-4B2D-78FB-B89E-8EC18BFBCE7C}"/>
              </a:ext>
            </a:extLst>
          </p:cNvPr>
          <p:cNvCxnSpPr>
            <a:cxnSpLocks/>
          </p:cNvCxnSpPr>
          <p:nvPr/>
        </p:nvCxnSpPr>
        <p:spPr>
          <a:xfrm flipH="1" flipV="1">
            <a:off x="7397393" y="4458984"/>
            <a:ext cx="4161034" cy="2147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919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14DF24C-4E29-8BF7-7062-9032DEC6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42" y="1618082"/>
            <a:ext cx="14630400" cy="661151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893B0F-FFB9-FC75-5483-5D19C3555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43" y="2909193"/>
            <a:ext cx="12993913" cy="51156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 de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l’API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déployée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endParaRPr lang="en-US" sz="445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0E4829E-1A20-8800-E4ED-BFDF274DB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928" y="3784934"/>
            <a:ext cx="2610214" cy="4391638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3A8C5D5C-4B2A-6933-6EA4-62B25C3E67C5}"/>
              </a:ext>
            </a:extLst>
          </p:cNvPr>
          <p:cNvSpPr/>
          <p:nvPr/>
        </p:nvSpPr>
        <p:spPr>
          <a:xfrm>
            <a:off x="8121383" y="374227"/>
            <a:ext cx="6237090" cy="7069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 de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pytest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intégré au workflow de déploiement via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Actions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2D7EE34-9A02-5906-2AB0-027ED3477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8090" y="2630943"/>
            <a:ext cx="6996373" cy="296520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2953448-EA9B-89EE-BEEC-9B8361161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6592" y="1618082"/>
            <a:ext cx="5487166" cy="2762636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D23A522-BAA3-D02C-7047-A8F5F2E4189F}"/>
              </a:ext>
            </a:extLst>
          </p:cNvPr>
          <p:cNvCxnSpPr>
            <a:cxnSpLocks/>
          </p:cNvCxnSpPr>
          <p:nvPr/>
        </p:nvCxnSpPr>
        <p:spPr>
          <a:xfrm flipV="1">
            <a:off x="7308558" y="3241174"/>
            <a:ext cx="1917635" cy="20152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847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71A5EFF-8ACB-52E7-C5C9-FDE4ECF0F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4129"/>
            <a:ext cx="14630400" cy="563547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32933D7-4ED4-FA4A-9C92-36B049CB2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805" y="6227775"/>
            <a:ext cx="9392961" cy="1324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Déploiement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vers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Heroku</a:t>
            </a:r>
            <a:endParaRPr lang="en-US" sz="445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105B0-AC29-8E9E-1A4D-EE0AD5ECC764}"/>
              </a:ext>
            </a:extLst>
          </p:cNvPr>
          <p:cNvSpPr/>
          <p:nvPr/>
        </p:nvSpPr>
        <p:spPr>
          <a:xfrm>
            <a:off x="509229" y="1382613"/>
            <a:ext cx="9487525" cy="7069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 de l’API sous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Heroku</a:t>
            </a:r>
            <a:endParaRPr lang="fr-FR" sz="1750" b="1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/>
              </a:rPr>
              <a:t>https://projet-8-realiser-un-dashboard-32ccbf69e346.herokuapp.com/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C24E2-2A93-6D04-F7C2-71344A0862EE}"/>
              </a:ext>
            </a:extLst>
          </p:cNvPr>
          <p:cNvSpPr/>
          <p:nvPr/>
        </p:nvSpPr>
        <p:spPr>
          <a:xfrm>
            <a:off x="5335881" y="2461434"/>
            <a:ext cx="4003328" cy="456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virage 13">
            <a:extLst>
              <a:ext uri="{FF2B5EF4-FFF2-40B4-BE49-F238E27FC236}">
                <a16:creationId xmlns:a16="http://schemas.microsoft.com/office/drawing/2014/main" id="{A6D480DE-381E-20BB-DFCC-BFA5914DD19D}"/>
              </a:ext>
            </a:extLst>
          </p:cNvPr>
          <p:cNvSpPr/>
          <p:nvPr/>
        </p:nvSpPr>
        <p:spPr>
          <a:xfrm rot="5400000">
            <a:off x="8414019" y="1818014"/>
            <a:ext cx="416843" cy="633435"/>
          </a:xfrm>
          <a:prstGeom prst="bentArrow">
            <a:avLst>
              <a:gd name="adj1" fmla="val 30630"/>
              <a:gd name="adj2" fmla="val 3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Flèche : courbe vers la droite 14">
            <a:extLst>
              <a:ext uri="{FF2B5EF4-FFF2-40B4-BE49-F238E27FC236}">
                <a16:creationId xmlns:a16="http://schemas.microsoft.com/office/drawing/2014/main" id="{BD8EDA8B-F92A-A590-F95B-0365A38CFF96}"/>
              </a:ext>
            </a:extLst>
          </p:cNvPr>
          <p:cNvSpPr/>
          <p:nvPr/>
        </p:nvSpPr>
        <p:spPr>
          <a:xfrm>
            <a:off x="4109663" y="6554912"/>
            <a:ext cx="863029" cy="1469205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BB091B9-A32F-BB5A-12D7-AD689F390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3943" y="7640015"/>
            <a:ext cx="6908558" cy="58958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75A73BF-80A7-ED56-45C8-81C1A6F35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2501" y="4522473"/>
            <a:ext cx="2637899" cy="370712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72A674B-07A3-0F2D-C746-163C525D4B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431544"/>
            <a:ext cx="14630400" cy="579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8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42912"/>
            <a:ext cx="7556421" cy="686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Sommaire</a:t>
            </a:r>
            <a:endParaRPr lang="en-US" sz="4450" b="1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9927FEB7-3992-DB6A-CCBF-6BE9A02E8C65}"/>
              </a:ext>
            </a:extLst>
          </p:cNvPr>
          <p:cNvSpPr/>
          <p:nvPr/>
        </p:nvSpPr>
        <p:spPr>
          <a:xfrm>
            <a:off x="6280190" y="158358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893340C-B48B-31E9-3AE8-DE62CA4046DE}"/>
              </a:ext>
            </a:extLst>
          </p:cNvPr>
          <p:cNvSpPr/>
          <p:nvPr/>
        </p:nvSpPr>
        <p:spPr>
          <a:xfrm>
            <a:off x="6903839" y="1583589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86BEB861-8017-8AA9-D03C-8FAA5EBE1ED8}"/>
              </a:ext>
            </a:extLst>
          </p:cNvPr>
          <p:cNvSpPr/>
          <p:nvPr/>
        </p:nvSpPr>
        <p:spPr>
          <a:xfrm>
            <a:off x="6280190" y="240770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D9C88D86-D633-484F-2017-1C1BB8FE727D}"/>
              </a:ext>
            </a:extLst>
          </p:cNvPr>
          <p:cNvSpPr/>
          <p:nvPr/>
        </p:nvSpPr>
        <p:spPr>
          <a:xfrm>
            <a:off x="6903839" y="240770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Objectifs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la mission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79404DB7-D1AC-61BE-FFDC-AC2A675EBE13}"/>
              </a:ext>
            </a:extLst>
          </p:cNvPr>
          <p:cNvSpPr/>
          <p:nvPr/>
        </p:nvSpPr>
        <p:spPr>
          <a:xfrm>
            <a:off x="6280190" y="32318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7032D139-C284-45D3-F05C-FB21ADAE427C}"/>
              </a:ext>
            </a:extLst>
          </p:cNvPr>
          <p:cNvSpPr/>
          <p:nvPr/>
        </p:nvSpPr>
        <p:spPr>
          <a:xfrm>
            <a:off x="6903839" y="3231825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Construction du dashboard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5939FBD0-1CDE-E38B-8CB4-B4FA941BEA2F}"/>
              </a:ext>
            </a:extLst>
          </p:cNvPr>
          <p:cNvSpPr/>
          <p:nvPr/>
        </p:nvSpPr>
        <p:spPr>
          <a:xfrm>
            <a:off x="6280190" y="405594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31CBA10-DF0D-4085-BCB3-35557FFA2853}"/>
              </a:ext>
            </a:extLst>
          </p:cNvPr>
          <p:cNvSpPr/>
          <p:nvPr/>
        </p:nvSpPr>
        <p:spPr>
          <a:xfrm>
            <a:off x="6903839" y="4055943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Pipeline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déploiement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D697F748-5A55-E3D9-B31D-2B18E73837A6}"/>
              </a:ext>
            </a:extLst>
          </p:cNvPr>
          <p:cNvSpPr/>
          <p:nvPr/>
        </p:nvSpPr>
        <p:spPr>
          <a:xfrm>
            <a:off x="6280190" y="487966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776B3576-2E12-9686-C031-0F499B2DFE89}"/>
              </a:ext>
            </a:extLst>
          </p:cNvPr>
          <p:cNvSpPr/>
          <p:nvPr/>
        </p:nvSpPr>
        <p:spPr>
          <a:xfrm>
            <a:off x="6903839" y="4879660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Test et </a:t>
            </a: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visualisation</a:t>
            </a:r>
            <a:endParaRPr lang="en-US" dirty="0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A2A67264-2527-CE0B-9BAB-0D58D22C2231}"/>
              </a:ext>
            </a:extLst>
          </p:cNvPr>
          <p:cNvSpPr/>
          <p:nvPr/>
        </p:nvSpPr>
        <p:spPr>
          <a:xfrm>
            <a:off x="6280190" y="570337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D9021A81-B1AB-7C9B-6E39-48803D36D5E7}"/>
              </a:ext>
            </a:extLst>
          </p:cNvPr>
          <p:cNvSpPr/>
          <p:nvPr/>
        </p:nvSpPr>
        <p:spPr>
          <a:xfrm>
            <a:off x="6903839" y="570337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Veille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 technique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93B95D0-ADEF-5A75-B7F5-CEEC91D61DF4}"/>
              </a:ext>
            </a:extLst>
          </p:cNvPr>
          <p:cNvSpPr/>
          <p:nvPr/>
        </p:nvSpPr>
        <p:spPr>
          <a:xfrm>
            <a:off x="6280190" y="652709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3D9F43B-21ED-5F7C-F6B0-EFB69DD66804}"/>
              </a:ext>
            </a:extLst>
          </p:cNvPr>
          <p:cNvSpPr/>
          <p:nvPr/>
        </p:nvSpPr>
        <p:spPr>
          <a:xfrm>
            <a:off x="6903839" y="6527094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AB9919C-20DE-26C0-DB5A-93445F94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94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Fonctionnement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du dashboard</a:t>
            </a:r>
            <a:endParaRPr lang="en-US" sz="4450" b="1" dirty="0"/>
          </a:p>
        </p:txBody>
      </p:sp>
      <p:pic>
        <p:nvPicPr>
          <p:cNvPr id="27" name="Enregistrement dashboard amélioré">
            <a:hlinkClick r:id="" action="ppaction://media"/>
            <a:extLst>
              <a:ext uri="{FF2B5EF4-FFF2-40B4-BE49-F238E27FC236}">
                <a16:creationId xmlns:a16="http://schemas.microsoft.com/office/drawing/2014/main" id="{5BBC41F7-7F7D-B91A-067D-13C035C7FF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47787"/>
            <a:ext cx="14630400" cy="68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067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42912"/>
            <a:ext cx="7556421" cy="686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Sommaire</a:t>
            </a:r>
            <a:endParaRPr lang="en-US" sz="4450" b="1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9927FEB7-3992-DB6A-CCBF-6BE9A02E8C65}"/>
              </a:ext>
            </a:extLst>
          </p:cNvPr>
          <p:cNvSpPr/>
          <p:nvPr/>
        </p:nvSpPr>
        <p:spPr>
          <a:xfrm>
            <a:off x="6280190" y="158358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893340C-B48B-31E9-3AE8-DE62CA4046DE}"/>
              </a:ext>
            </a:extLst>
          </p:cNvPr>
          <p:cNvSpPr/>
          <p:nvPr/>
        </p:nvSpPr>
        <p:spPr>
          <a:xfrm>
            <a:off x="6903839" y="1583589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86BEB861-8017-8AA9-D03C-8FAA5EBE1ED8}"/>
              </a:ext>
            </a:extLst>
          </p:cNvPr>
          <p:cNvSpPr/>
          <p:nvPr/>
        </p:nvSpPr>
        <p:spPr>
          <a:xfrm>
            <a:off x="6280190" y="240770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D9C88D86-D633-484F-2017-1C1BB8FE727D}"/>
              </a:ext>
            </a:extLst>
          </p:cNvPr>
          <p:cNvSpPr/>
          <p:nvPr/>
        </p:nvSpPr>
        <p:spPr>
          <a:xfrm>
            <a:off x="6903839" y="240770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Objectifs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la mission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79404DB7-D1AC-61BE-FFDC-AC2A675EBE13}"/>
              </a:ext>
            </a:extLst>
          </p:cNvPr>
          <p:cNvSpPr/>
          <p:nvPr/>
        </p:nvSpPr>
        <p:spPr>
          <a:xfrm>
            <a:off x="6280190" y="32318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7032D139-C284-45D3-F05C-FB21ADAE427C}"/>
              </a:ext>
            </a:extLst>
          </p:cNvPr>
          <p:cNvSpPr/>
          <p:nvPr/>
        </p:nvSpPr>
        <p:spPr>
          <a:xfrm>
            <a:off x="6903839" y="3231825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Construction du dashboard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5939FBD0-1CDE-E38B-8CB4-B4FA941BEA2F}"/>
              </a:ext>
            </a:extLst>
          </p:cNvPr>
          <p:cNvSpPr/>
          <p:nvPr/>
        </p:nvSpPr>
        <p:spPr>
          <a:xfrm>
            <a:off x="6280190" y="405594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31CBA10-DF0D-4085-BCB3-35557FFA2853}"/>
              </a:ext>
            </a:extLst>
          </p:cNvPr>
          <p:cNvSpPr/>
          <p:nvPr/>
        </p:nvSpPr>
        <p:spPr>
          <a:xfrm>
            <a:off x="6903839" y="4055943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Pipeline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déploiement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D697F748-5A55-E3D9-B31D-2B18E73837A6}"/>
              </a:ext>
            </a:extLst>
          </p:cNvPr>
          <p:cNvSpPr/>
          <p:nvPr/>
        </p:nvSpPr>
        <p:spPr>
          <a:xfrm>
            <a:off x="6280190" y="487966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776B3576-2E12-9686-C031-0F499B2DFE89}"/>
              </a:ext>
            </a:extLst>
          </p:cNvPr>
          <p:cNvSpPr/>
          <p:nvPr/>
        </p:nvSpPr>
        <p:spPr>
          <a:xfrm>
            <a:off x="6903839" y="4879660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Test et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visualisation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A2A67264-2527-CE0B-9BAB-0D58D22C2231}"/>
              </a:ext>
            </a:extLst>
          </p:cNvPr>
          <p:cNvSpPr/>
          <p:nvPr/>
        </p:nvSpPr>
        <p:spPr>
          <a:xfrm>
            <a:off x="6280190" y="570337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D9021A81-B1AB-7C9B-6E39-48803D36D5E7}"/>
              </a:ext>
            </a:extLst>
          </p:cNvPr>
          <p:cNvSpPr/>
          <p:nvPr/>
        </p:nvSpPr>
        <p:spPr>
          <a:xfrm>
            <a:off x="6903839" y="570337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Veille</a:t>
            </a: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 technique</a:t>
            </a:r>
            <a:endParaRPr lang="en-US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93B95D0-ADEF-5A75-B7F5-CEEC91D61DF4}"/>
              </a:ext>
            </a:extLst>
          </p:cNvPr>
          <p:cNvSpPr/>
          <p:nvPr/>
        </p:nvSpPr>
        <p:spPr>
          <a:xfrm>
            <a:off x="6280190" y="652709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3D9F43B-21ED-5F7C-F6B0-EFB69DD66804}"/>
              </a:ext>
            </a:extLst>
          </p:cNvPr>
          <p:cNvSpPr/>
          <p:nvPr/>
        </p:nvSpPr>
        <p:spPr>
          <a:xfrm>
            <a:off x="6903839" y="6527094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AB9919C-20DE-26C0-DB5A-93445F94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46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2FC1CFCF-DC3A-8755-A7BE-8FD2E3BD0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3774468"/>
            <a:ext cx="8370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Contexte </a:t>
            </a:r>
            <a:r>
              <a:rPr lang="en-US" sz="4450" b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"Prêt 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à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dépenser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5027482"/>
            <a:ext cx="6237090" cy="108125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ts val="2850"/>
              </a:lnSpc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société "Prêt à dépenser", propose des crédits à la consommation pour des personnes ayant peu ou pas du tout d'historique de prêt.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5027482"/>
            <a:ext cx="6244709" cy="108125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ts val="2850"/>
              </a:lnSpc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L’entreprise souhaite mettre en œuvre un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dashboard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pour visualiser la probabilité qu’un client rembourse son crédit, puis classifie la demande en crédit accordé ou refusé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D2D34B7-D33E-B452-037C-15E622A93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467255" cy="283523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E77D370-AACD-103E-2234-203A53851C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343" y="781644"/>
            <a:ext cx="5506948" cy="63433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Veille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technique</a:t>
            </a:r>
            <a:endParaRPr lang="en-US" sz="445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105B0-AC29-8E9E-1A4D-EE0AD5ECC764}"/>
              </a:ext>
            </a:extLst>
          </p:cNvPr>
          <p:cNvSpPr/>
          <p:nvPr/>
        </p:nvSpPr>
        <p:spPr>
          <a:xfrm>
            <a:off x="509229" y="1209193"/>
            <a:ext cx="7823113" cy="659315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Sujet d’étude : Etat de l’art sur les méthodes récentes de NLP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 comparative de différentes méthodes de Natural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Language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Processing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adaptées aux textes français.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Modèles à étudier :</a:t>
            </a:r>
          </a:p>
          <a:p>
            <a:pPr marL="1257300" lvl="2" indent="-342900" algn="just">
              <a:lnSpc>
                <a:spcPts val="2850"/>
              </a:lnSpc>
              <a:spcBef>
                <a:spcPts val="300"/>
              </a:spcBef>
              <a:buFont typeface="+mj-lt"/>
              <a:buAutoNum type="arabicPeriod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Modèle BERT</a:t>
            </a:r>
          </a:p>
          <a:p>
            <a:pPr marL="1257300" lvl="2" indent="-342900" algn="just">
              <a:lnSpc>
                <a:spcPts val="2850"/>
              </a:lnSpc>
              <a:spcBef>
                <a:spcPts val="300"/>
              </a:spcBef>
              <a:buFont typeface="+mj-lt"/>
              <a:buAutoNum type="arabicPeriod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Modèle ALBERT</a:t>
            </a:r>
          </a:p>
          <a:p>
            <a:pPr marL="1257300" lvl="2" indent="-342900" algn="just">
              <a:lnSpc>
                <a:spcPts val="2850"/>
              </a:lnSpc>
              <a:spcBef>
                <a:spcPts val="300"/>
              </a:spcBef>
              <a:buFont typeface="+mj-lt"/>
              <a:buAutoNum type="arabicPeriod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Modèle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RoBERTa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1257300" lvl="2" indent="-342900" algn="just">
              <a:lnSpc>
                <a:spcPts val="2850"/>
              </a:lnSpc>
              <a:spcBef>
                <a:spcPts val="300"/>
              </a:spcBef>
              <a:buFont typeface="+mj-lt"/>
              <a:buAutoNum type="arabicPeriod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Modèle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CamemBERT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342900" indent="-342900" algn="just">
              <a:lnSpc>
                <a:spcPts val="285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Etude bibliographique sur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ArXiv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 : 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BERT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: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Bidirectional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Encoder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Representations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Transformers</a:t>
            </a:r>
          </a:p>
          <a:p>
            <a:pPr marL="900000" lvl="2" algn="just">
              <a:lnSpc>
                <a:spcPts val="2850"/>
              </a:lnSpc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Lien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arXiv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: 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/>
              </a:rPr>
              <a:t>https://arxiv.org/abs/1810.04805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ALBERT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: A Lite BERT</a:t>
            </a:r>
          </a:p>
          <a:p>
            <a:pPr lvl="2" algn="just">
              <a:lnSpc>
                <a:spcPts val="2850"/>
              </a:lnSpc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Lien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arXiv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: 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/>
              </a:rPr>
              <a:t>https://arxiv.org/abs/1909.11942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RoBERTa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: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Robustly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Optimized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BERT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Pretraining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Approach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lvl="2" algn="just">
              <a:lnSpc>
                <a:spcPts val="2850"/>
              </a:lnSpc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Lien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arXiv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: 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6"/>
              </a:rPr>
              <a:t>https://arxiv.org/abs/1907.11692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CamemBERT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: Modèle dérivé de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RoBERTa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pour le français</a:t>
            </a:r>
          </a:p>
          <a:p>
            <a:pPr lvl="2" algn="just">
              <a:lnSpc>
                <a:spcPts val="2850"/>
              </a:lnSpc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Lien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arXiv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: 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7"/>
              </a:rPr>
              <a:t>https://aclanthology.org/2020.acl-main.645.pdf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7215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Principe de BERT</a:t>
            </a:r>
            <a:endParaRPr lang="en-US" sz="445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105B0-AC29-8E9E-1A4D-EE0AD5ECC764}"/>
              </a:ext>
            </a:extLst>
          </p:cNvPr>
          <p:cNvSpPr/>
          <p:nvPr/>
        </p:nvSpPr>
        <p:spPr>
          <a:xfrm>
            <a:off x="509230" y="1382613"/>
            <a:ext cx="7812838" cy="33102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85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Principe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BERT est le premier modèle Transformer bidirectionnel pré-entraîné ayant profondément transformé les NLP.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Il apprend des représentations contextuelles profondes en lisant les phrases dans les deux sens simultanément.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La bidirectionnalité a été un élément central de l'innovation et des gains de performance obtenus par BERT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Elle permet au modèle de comprendre le sens d'un mot en observant simultanément les mots précédents et les mots suivants.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4ECCA99-4902-2FBE-5B74-5AB80C253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826" y="1818526"/>
            <a:ext cx="5570062" cy="3941717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4001BD09-9933-3CFD-92B9-43F86846C7CF}"/>
              </a:ext>
            </a:extLst>
          </p:cNvPr>
          <p:cNvSpPr/>
          <p:nvPr/>
        </p:nvSpPr>
        <p:spPr>
          <a:xfrm>
            <a:off x="512237" y="4845002"/>
            <a:ext cx="13595649" cy="21945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85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BERT repose sur : 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Une architecture de type Transformer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Un entraînement auto-supervisé via deux tâches :</a:t>
            </a:r>
          </a:p>
          <a:p>
            <a:pPr lvl="1" algn="just">
              <a:lnSpc>
                <a:spcPts val="2850"/>
              </a:lnSpc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	-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Masked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Language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 Modeling (MLM) → prédit des mots masqués dans une phrase</a:t>
            </a:r>
          </a:p>
          <a:p>
            <a:pPr lvl="1" algn="just">
              <a:lnSpc>
                <a:spcPts val="2850"/>
              </a:lnSpc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	- Next Sentence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Prediction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 (NSP) → détermine si 2 phrases se suivent logiquement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Cela permet à BERT de capturer le contexte global d’un mot. </a:t>
            </a:r>
          </a:p>
        </p:txBody>
      </p:sp>
    </p:spTree>
    <p:extLst>
      <p:ext uri="{BB962C8B-B14F-4D97-AF65-F5344CB8AC3E}">
        <p14:creationId xmlns:p14="http://schemas.microsoft.com/office/powerpoint/2010/main" val="2716441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908272F-4597-9F42-9A44-520C87979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956" y="2318973"/>
            <a:ext cx="7046930" cy="2807832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ED4105B0-AC29-8E9E-1A4D-EE0AD5ECC764}"/>
              </a:ext>
            </a:extLst>
          </p:cNvPr>
          <p:cNvSpPr/>
          <p:nvPr/>
        </p:nvSpPr>
        <p:spPr>
          <a:xfrm>
            <a:off x="509229" y="1382613"/>
            <a:ext cx="13598657" cy="696504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85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Le modèle : 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RoBERTa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 est une amélioration directe de BERT, optimisée au niveau de l’entraînement, sans modifier fondamentalement l’architecture. </a:t>
            </a:r>
          </a:p>
          <a:p>
            <a:pPr marL="342900" lvl="1" indent="-342900" algn="just">
              <a:lnSpc>
                <a:spcPts val="285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Principe de fonctionnement :</a:t>
            </a:r>
          </a:p>
          <a:p>
            <a:pPr lvl="1" algn="just">
              <a:lnSpc>
                <a:spcPts val="2850"/>
              </a:lnSpc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RoBERTa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 améliore BERT en :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Supprimant la tâche NSP : prédiction de la phrase suivante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Utilisant des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datasets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 beaucoup plus grands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Augmentant le nombre d’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epochs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Appliquant un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dynamic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masking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Utilisant des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batchs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 plus larges</a:t>
            </a:r>
          </a:p>
          <a:p>
            <a:pPr lvl="1" algn="just">
              <a:lnSpc>
                <a:spcPts val="2850"/>
              </a:lnSpc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Ces optimisations permettent un apprentissage plus robuste. </a:t>
            </a:r>
          </a:p>
          <a:p>
            <a:pPr marL="342900" lvl="1" indent="-342900" algn="just">
              <a:lnSpc>
                <a:spcPts val="285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Conditions d’utilisation :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Besoin de performance maximale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Données en anglais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Ressources GPU importantes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</a:endParaRPr>
          </a:p>
        </p:txBody>
      </p:sp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modèle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RoBERTa</a:t>
            </a:r>
            <a:endParaRPr lang="en-US" sz="4450" b="1" dirty="0"/>
          </a:p>
        </p:txBody>
      </p:sp>
    </p:spTree>
    <p:extLst>
      <p:ext uri="{BB962C8B-B14F-4D97-AF65-F5344CB8AC3E}">
        <p14:creationId xmlns:p14="http://schemas.microsoft.com/office/powerpoint/2010/main" val="1462924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modèle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CamemBERT</a:t>
            </a:r>
            <a:endParaRPr lang="en-US" sz="445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105B0-AC29-8E9E-1A4D-EE0AD5ECC764}"/>
              </a:ext>
            </a:extLst>
          </p:cNvPr>
          <p:cNvSpPr/>
          <p:nvPr/>
        </p:nvSpPr>
        <p:spPr>
          <a:xfrm>
            <a:off x="509229" y="1382613"/>
            <a:ext cx="13598657" cy="547746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85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Le modèle : 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CamemBERT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 est un modèle spécialisé pour le français, basé sur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RoBERTa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 et entraîné sur un très grand corpus francophone (OSCAR).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CamemBERT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 peut identifier et caractériser dans un texte les noms propres, les verbes, les adverbes, les adjectifs, de distinguer toute la grammaire et la syntaxe française, avec un taux de réussite à 99%.</a:t>
            </a:r>
          </a:p>
          <a:p>
            <a:pPr marL="342900" lvl="1" indent="-342900" algn="just">
              <a:lnSpc>
                <a:spcPts val="285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Principe de fonctionnement :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Architecture identique à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RoBERTa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Entraîné exclusivement sur du français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Il capture les spécificités linguistiques du français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Il permet les syntaxes complexes</a:t>
            </a:r>
          </a:p>
          <a:p>
            <a:pPr marL="342900" lvl="1" indent="-342900" algn="just">
              <a:lnSpc>
                <a:spcPts val="285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Conditions d’utilisation :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Données 100 % françaises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Classification,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embeddings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Nettoyage de texte recommandé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A9D6879-E693-17CA-E1BE-72D693E5A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524" y="4990746"/>
            <a:ext cx="8573417" cy="2550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508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079D8AC-402F-9B08-AB03-1078DE16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150" y="1952090"/>
            <a:ext cx="8982738" cy="59216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 dataset</a:t>
            </a:r>
            <a:endParaRPr lang="en-US" sz="445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105B0-AC29-8E9E-1A4D-EE0AD5ECC764}"/>
              </a:ext>
            </a:extLst>
          </p:cNvPr>
          <p:cNvSpPr/>
          <p:nvPr/>
        </p:nvSpPr>
        <p:spPr>
          <a:xfrm>
            <a:off x="509230" y="1382613"/>
            <a:ext cx="7823113" cy="45797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85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Dataset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 retenu : 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Ensemble de classification d’émotions composé de 2 colonnes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Origine du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dataset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: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Hugging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Face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65 656 lignes, le tout en anglais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Une colonne de texte : Sentence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13 classes d’émotion : Label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Le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dataset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 est fortement déséquilibré</a:t>
            </a:r>
          </a:p>
          <a:p>
            <a:pPr marL="342900" indent="-342900" algn="just">
              <a:lnSpc>
                <a:spcPts val="285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Traitements : 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Traduire les phrases en français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Equilibrer les classes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Encoder la colonne Label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Ajouter une colonne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Emoticone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BBA47A-E5E2-2E44-5A99-8A4AEE453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472" y="2396260"/>
            <a:ext cx="5931415" cy="23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94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051989A-6698-74FB-3CD7-3B00BE4B9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4" y="1"/>
            <a:ext cx="13394632" cy="8232856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CCEBC86A-0F4F-1CD3-804E-E8764DC39B27}"/>
              </a:ext>
            </a:extLst>
          </p:cNvPr>
          <p:cNvSpPr/>
          <p:nvPr/>
        </p:nvSpPr>
        <p:spPr>
          <a:xfrm>
            <a:off x="1031742" y="1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Les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résultats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: EN</a:t>
            </a:r>
            <a:endParaRPr lang="en-US" sz="4450" b="1" dirty="0"/>
          </a:p>
        </p:txBody>
      </p:sp>
    </p:spTree>
    <p:extLst>
      <p:ext uri="{BB962C8B-B14F-4D97-AF65-F5344CB8AC3E}">
        <p14:creationId xmlns:p14="http://schemas.microsoft.com/office/powerpoint/2010/main" val="133874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AEA9266-38BF-21EA-F45E-411CC044E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3" y="-1"/>
            <a:ext cx="13389333" cy="8229599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F3EAFE0D-F624-FE6C-4191-4CB1469176B3}"/>
              </a:ext>
            </a:extLst>
          </p:cNvPr>
          <p:cNvSpPr/>
          <p:nvPr/>
        </p:nvSpPr>
        <p:spPr>
          <a:xfrm>
            <a:off x="1031742" y="1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Les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résultats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: FR</a:t>
            </a:r>
            <a:endParaRPr lang="en-US" sz="4450" b="1" dirty="0"/>
          </a:p>
        </p:txBody>
      </p:sp>
    </p:spTree>
    <p:extLst>
      <p:ext uri="{BB962C8B-B14F-4D97-AF65-F5344CB8AC3E}">
        <p14:creationId xmlns:p14="http://schemas.microsoft.com/office/powerpoint/2010/main" val="822034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18D8C3-5848-C5AE-A89D-32AF442B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469" y="0"/>
            <a:ext cx="8977461" cy="8231574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1AFC0DB6-7834-8774-F28D-5AB056F610C5}"/>
              </a:ext>
            </a:extLst>
          </p:cNvPr>
          <p:cNvSpPr/>
          <p:nvPr/>
        </p:nvSpPr>
        <p:spPr>
          <a:xfrm>
            <a:off x="1031742" y="1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Les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résultats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: EN</a:t>
            </a:r>
            <a:endParaRPr lang="en-US" sz="4450" b="1" dirty="0"/>
          </a:p>
        </p:txBody>
      </p:sp>
    </p:spTree>
    <p:extLst>
      <p:ext uri="{BB962C8B-B14F-4D97-AF65-F5344CB8AC3E}">
        <p14:creationId xmlns:p14="http://schemas.microsoft.com/office/powerpoint/2010/main" val="3863321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C2866A4-C670-73E6-8F15-4A2EB118A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469" y="0"/>
            <a:ext cx="8977461" cy="8231574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12088BFE-A8A3-2A29-0913-11B3F4FD7ABA}"/>
              </a:ext>
            </a:extLst>
          </p:cNvPr>
          <p:cNvSpPr/>
          <p:nvPr/>
        </p:nvSpPr>
        <p:spPr>
          <a:xfrm>
            <a:off x="1031742" y="1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Les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résultats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: FR</a:t>
            </a:r>
            <a:endParaRPr lang="en-US" sz="4450" b="1" dirty="0"/>
          </a:p>
        </p:txBody>
      </p:sp>
    </p:spTree>
    <p:extLst>
      <p:ext uri="{BB962C8B-B14F-4D97-AF65-F5344CB8AC3E}">
        <p14:creationId xmlns:p14="http://schemas.microsoft.com/office/powerpoint/2010/main" val="31133499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83C7874-CE63-F993-FEF8-1702C73C4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558" y="1330566"/>
            <a:ext cx="6480000" cy="5568468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B234808D-ECDB-475A-6B89-E1A112007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00" y="1330565"/>
            <a:ext cx="6480000" cy="5491755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D82CE1C7-D814-F730-1018-9E2F0737EFC8}"/>
              </a:ext>
            </a:extLst>
          </p:cNvPr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modèle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RoBERTa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: FR</a:t>
            </a:r>
            <a:endParaRPr lang="en-US" sz="4450" b="1" dirty="0"/>
          </a:p>
        </p:txBody>
      </p:sp>
    </p:spTree>
    <p:extLst>
      <p:ext uri="{BB962C8B-B14F-4D97-AF65-F5344CB8AC3E}">
        <p14:creationId xmlns:p14="http://schemas.microsoft.com/office/powerpoint/2010/main" val="2902305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42912"/>
            <a:ext cx="7556421" cy="686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Sommaire</a:t>
            </a:r>
            <a:endParaRPr lang="en-US" sz="4450" b="1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9927FEB7-3992-DB6A-CCBF-6BE9A02E8C65}"/>
              </a:ext>
            </a:extLst>
          </p:cNvPr>
          <p:cNvSpPr/>
          <p:nvPr/>
        </p:nvSpPr>
        <p:spPr>
          <a:xfrm>
            <a:off x="6280190" y="158358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893340C-B48B-31E9-3AE8-DE62CA4046DE}"/>
              </a:ext>
            </a:extLst>
          </p:cNvPr>
          <p:cNvSpPr/>
          <p:nvPr/>
        </p:nvSpPr>
        <p:spPr>
          <a:xfrm>
            <a:off x="6903839" y="1583589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86BEB861-8017-8AA9-D03C-8FAA5EBE1ED8}"/>
              </a:ext>
            </a:extLst>
          </p:cNvPr>
          <p:cNvSpPr/>
          <p:nvPr/>
        </p:nvSpPr>
        <p:spPr>
          <a:xfrm>
            <a:off x="6280190" y="240770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D9C88D86-D633-484F-2017-1C1BB8FE727D}"/>
              </a:ext>
            </a:extLst>
          </p:cNvPr>
          <p:cNvSpPr/>
          <p:nvPr/>
        </p:nvSpPr>
        <p:spPr>
          <a:xfrm>
            <a:off x="6903839" y="240770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Objectifs</a:t>
            </a: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la mission</a:t>
            </a:r>
            <a:endParaRPr lang="en-US" dirty="0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79404DB7-D1AC-61BE-FFDC-AC2A675EBE13}"/>
              </a:ext>
            </a:extLst>
          </p:cNvPr>
          <p:cNvSpPr/>
          <p:nvPr/>
        </p:nvSpPr>
        <p:spPr>
          <a:xfrm>
            <a:off x="6280190" y="32318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7032D139-C284-45D3-F05C-FB21ADAE427C}"/>
              </a:ext>
            </a:extLst>
          </p:cNvPr>
          <p:cNvSpPr/>
          <p:nvPr/>
        </p:nvSpPr>
        <p:spPr>
          <a:xfrm>
            <a:off x="6903839" y="3231825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Construction du dashboard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5939FBD0-1CDE-E38B-8CB4-B4FA941BEA2F}"/>
              </a:ext>
            </a:extLst>
          </p:cNvPr>
          <p:cNvSpPr/>
          <p:nvPr/>
        </p:nvSpPr>
        <p:spPr>
          <a:xfrm>
            <a:off x="6280190" y="405594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31CBA10-DF0D-4085-BCB3-35557FFA2853}"/>
              </a:ext>
            </a:extLst>
          </p:cNvPr>
          <p:cNvSpPr/>
          <p:nvPr/>
        </p:nvSpPr>
        <p:spPr>
          <a:xfrm>
            <a:off x="6903839" y="4055943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Pipeline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déploiement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D697F748-5A55-E3D9-B31D-2B18E73837A6}"/>
              </a:ext>
            </a:extLst>
          </p:cNvPr>
          <p:cNvSpPr/>
          <p:nvPr/>
        </p:nvSpPr>
        <p:spPr>
          <a:xfrm>
            <a:off x="6280190" y="487966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776B3576-2E12-9686-C031-0F499B2DFE89}"/>
              </a:ext>
            </a:extLst>
          </p:cNvPr>
          <p:cNvSpPr/>
          <p:nvPr/>
        </p:nvSpPr>
        <p:spPr>
          <a:xfrm>
            <a:off x="6903839" y="4879660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Test et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visualisation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A2A67264-2527-CE0B-9BAB-0D58D22C2231}"/>
              </a:ext>
            </a:extLst>
          </p:cNvPr>
          <p:cNvSpPr/>
          <p:nvPr/>
        </p:nvSpPr>
        <p:spPr>
          <a:xfrm>
            <a:off x="6280190" y="570337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D9021A81-B1AB-7C9B-6E39-48803D36D5E7}"/>
              </a:ext>
            </a:extLst>
          </p:cNvPr>
          <p:cNvSpPr/>
          <p:nvPr/>
        </p:nvSpPr>
        <p:spPr>
          <a:xfrm>
            <a:off x="6903839" y="570337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Veille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 technique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93B95D0-ADEF-5A75-B7F5-CEEC91D61DF4}"/>
              </a:ext>
            </a:extLst>
          </p:cNvPr>
          <p:cNvSpPr/>
          <p:nvPr/>
        </p:nvSpPr>
        <p:spPr>
          <a:xfrm>
            <a:off x="6280190" y="652709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3D9F43B-21ED-5F7C-F6B0-EFB69DD66804}"/>
              </a:ext>
            </a:extLst>
          </p:cNvPr>
          <p:cNvSpPr/>
          <p:nvPr/>
        </p:nvSpPr>
        <p:spPr>
          <a:xfrm>
            <a:off x="6903839" y="6527094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AB9919C-20DE-26C0-DB5A-93445F94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06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7F98086-4731-0BDB-2CC2-43E4122E8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30565"/>
            <a:ext cx="6480000" cy="556846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24FD8FE-EA12-5D5A-502A-27C8DBA37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00" y="1330565"/>
            <a:ext cx="6480000" cy="5491755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D82CE1C7-D814-F730-1018-9E2F0737EFC8}"/>
              </a:ext>
            </a:extLst>
          </p:cNvPr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modèle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CamemBERT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: FR</a:t>
            </a:r>
            <a:endParaRPr lang="en-US" sz="4450" b="1" dirty="0"/>
          </a:p>
        </p:txBody>
      </p:sp>
    </p:spTree>
    <p:extLst>
      <p:ext uri="{BB962C8B-B14F-4D97-AF65-F5344CB8AC3E}">
        <p14:creationId xmlns:p14="http://schemas.microsoft.com/office/powerpoint/2010/main" val="3036141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42912"/>
            <a:ext cx="7556421" cy="686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Sommaire</a:t>
            </a:r>
            <a:endParaRPr lang="en-US" sz="4450" b="1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9927FEB7-3992-DB6A-CCBF-6BE9A02E8C65}"/>
              </a:ext>
            </a:extLst>
          </p:cNvPr>
          <p:cNvSpPr/>
          <p:nvPr/>
        </p:nvSpPr>
        <p:spPr>
          <a:xfrm>
            <a:off x="6280190" y="158358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893340C-B48B-31E9-3AE8-DE62CA4046DE}"/>
              </a:ext>
            </a:extLst>
          </p:cNvPr>
          <p:cNvSpPr/>
          <p:nvPr/>
        </p:nvSpPr>
        <p:spPr>
          <a:xfrm>
            <a:off x="6903839" y="1583589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86BEB861-8017-8AA9-D03C-8FAA5EBE1ED8}"/>
              </a:ext>
            </a:extLst>
          </p:cNvPr>
          <p:cNvSpPr/>
          <p:nvPr/>
        </p:nvSpPr>
        <p:spPr>
          <a:xfrm>
            <a:off x="6280190" y="240770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D9C88D86-D633-484F-2017-1C1BB8FE727D}"/>
              </a:ext>
            </a:extLst>
          </p:cNvPr>
          <p:cNvSpPr/>
          <p:nvPr/>
        </p:nvSpPr>
        <p:spPr>
          <a:xfrm>
            <a:off x="6903839" y="240770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Objectifs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la mission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79404DB7-D1AC-61BE-FFDC-AC2A675EBE13}"/>
              </a:ext>
            </a:extLst>
          </p:cNvPr>
          <p:cNvSpPr/>
          <p:nvPr/>
        </p:nvSpPr>
        <p:spPr>
          <a:xfrm>
            <a:off x="6280190" y="32318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7032D139-C284-45D3-F05C-FB21ADAE427C}"/>
              </a:ext>
            </a:extLst>
          </p:cNvPr>
          <p:cNvSpPr/>
          <p:nvPr/>
        </p:nvSpPr>
        <p:spPr>
          <a:xfrm>
            <a:off x="6903839" y="3231825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Construction du dashboard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5939FBD0-1CDE-E38B-8CB4-B4FA941BEA2F}"/>
              </a:ext>
            </a:extLst>
          </p:cNvPr>
          <p:cNvSpPr/>
          <p:nvPr/>
        </p:nvSpPr>
        <p:spPr>
          <a:xfrm>
            <a:off x="6280190" y="405594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31CBA10-DF0D-4085-BCB3-35557FFA2853}"/>
              </a:ext>
            </a:extLst>
          </p:cNvPr>
          <p:cNvSpPr/>
          <p:nvPr/>
        </p:nvSpPr>
        <p:spPr>
          <a:xfrm>
            <a:off x="6903839" y="4055943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Pipeline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déploiement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D697F748-5A55-E3D9-B31D-2B18E73837A6}"/>
              </a:ext>
            </a:extLst>
          </p:cNvPr>
          <p:cNvSpPr/>
          <p:nvPr/>
        </p:nvSpPr>
        <p:spPr>
          <a:xfrm>
            <a:off x="6280190" y="487966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776B3576-2E12-9686-C031-0F499B2DFE89}"/>
              </a:ext>
            </a:extLst>
          </p:cNvPr>
          <p:cNvSpPr/>
          <p:nvPr/>
        </p:nvSpPr>
        <p:spPr>
          <a:xfrm>
            <a:off x="6903839" y="4879660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Test et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visualisation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A2A67264-2527-CE0B-9BAB-0D58D22C2231}"/>
              </a:ext>
            </a:extLst>
          </p:cNvPr>
          <p:cNvSpPr/>
          <p:nvPr/>
        </p:nvSpPr>
        <p:spPr>
          <a:xfrm>
            <a:off x="6280190" y="570337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D9021A81-B1AB-7C9B-6E39-48803D36D5E7}"/>
              </a:ext>
            </a:extLst>
          </p:cNvPr>
          <p:cNvSpPr/>
          <p:nvPr/>
        </p:nvSpPr>
        <p:spPr>
          <a:xfrm>
            <a:off x="6903839" y="570337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Veille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 technique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93B95D0-ADEF-5A75-B7F5-CEEC91D61DF4}"/>
              </a:ext>
            </a:extLst>
          </p:cNvPr>
          <p:cNvSpPr/>
          <p:nvPr/>
        </p:nvSpPr>
        <p:spPr>
          <a:xfrm>
            <a:off x="6280190" y="652709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3D9F43B-21ED-5F7C-F6B0-EFB69DD66804}"/>
              </a:ext>
            </a:extLst>
          </p:cNvPr>
          <p:cNvSpPr/>
          <p:nvPr/>
        </p:nvSpPr>
        <p:spPr>
          <a:xfrm>
            <a:off x="6903839" y="6527094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</a:t>
            </a:r>
            <a:endParaRPr lang="en-US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AB9919C-20DE-26C0-DB5A-93445F94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29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686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</a:t>
            </a:r>
            <a:endParaRPr lang="en-US" sz="445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892983"/>
            <a:ext cx="1134070" cy="166985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562834"/>
            <a:ext cx="1134070" cy="166985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232686"/>
            <a:ext cx="1134070" cy="1669852"/>
          </a:xfrm>
          <a:prstGeom prst="rect">
            <a:avLst/>
          </a:prstGeom>
        </p:spPr>
      </p:pic>
      <p:sp>
        <p:nvSpPr>
          <p:cNvPr id="13" name="Text 1">
            <a:extLst>
              <a:ext uri="{FF2B5EF4-FFF2-40B4-BE49-F238E27FC236}">
                <a16:creationId xmlns:a16="http://schemas.microsoft.com/office/drawing/2014/main" id="{125D099C-01A7-413F-E600-D5C4299AD7B3}"/>
              </a:ext>
            </a:extLst>
          </p:cNvPr>
          <p:cNvSpPr/>
          <p:nvPr/>
        </p:nvSpPr>
        <p:spPr>
          <a:xfrm>
            <a:off x="2169804" y="2458604"/>
            <a:ext cx="6577302" cy="5386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 du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dashboard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réalisé à partir de notre API d’un modèle de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scoring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crédits à la consommation.</a:t>
            </a: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31CE8D21-14D1-D5E2-15ED-D61FD445FAE3}"/>
              </a:ext>
            </a:extLst>
          </p:cNvPr>
          <p:cNvSpPr/>
          <p:nvPr/>
        </p:nvSpPr>
        <p:spPr>
          <a:xfrm>
            <a:off x="2169804" y="4131416"/>
            <a:ext cx="6577302" cy="5386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 du pipeline de déploiement complet de notre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dashboard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sur le cloud grâce aux solutions GitHub +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Heroku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500B456-ABA8-7707-36B8-1C69A0DE2CB4}"/>
              </a:ext>
            </a:extLst>
          </p:cNvPr>
          <p:cNvSpPr/>
          <p:nvPr/>
        </p:nvSpPr>
        <p:spPr>
          <a:xfrm>
            <a:off x="2169804" y="5798307"/>
            <a:ext cx="6577302" cy="5386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 de notre veille technique effectuée sur les modèles NLP de dernière génération.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XXX</a:t>
            </a:r>
            <a:endParaRPr lang="en-US" sz="445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105B0-AC29-8E9E-1A4D-EE0AD5ECC764}"/>
              </a:ext>
            </a:extLst>
          </p:cNvPr>
          <p:cNvSpPr/>
          <p:nvPr/>
        </p:nvSpPr>
        <p:spPr>
          <a:xfrm>
            <a:off x="509230" y="1382613"/>
            <a:ext cx="6237090" cy="10788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XXX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XXX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0153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8887"/>
            <a:ext cx="7556421" cy="686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Les données</a:t>
            </a:r>
            <a:endParaRPr lang="en-US" sz="445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0536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699157"/>
            <a:ext cx="2291953" cy="256884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Données issues de la base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FlipKart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contenant 1050 articles et 15 variables par article, ainsi que leurs images associées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905367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3699157"/>
            <a:ext cx="22920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Nettoyage et transformation des données pour garantir leur qualité et leur cohérence.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905367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3699157"/>
            <a:ext cx="2387219" cy="36845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Catégories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disponibles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Baby Care,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Beauty and Personal Care,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Computers,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Home Decor &amp; Festive Needs,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Home Furnishing,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Kitchen &amp; Dining,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Watches.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8965356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Les données</a:t>
            </a:r>
            <a:endParaRPr lang="en-US" sz="445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4D9729D-729E-17B8-A213-1F2CEA781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18" y="1136034"/>
            <a:ext cx="6896707" cy="5860529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ED4105B0-AC29-8E9E-1A4D-EE0AD5ECC764}"/>
              </a:ext>
            </a:extLst>
          </p:cNvPr>
          <p:cNvSpPr/>
          <p:nvPr/>
        </p:nvSpPr>
        <p:spPr>
          <a:xfrm>
            <a:off x="509230" y="1382613"/>
            <a:ext cx="6237090" cy="33102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Données issues de la base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FlipKart</a:t>
            </a:r>
            <a:endParaRPr lang="fr-FR" sz="1750" b="1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1050 articles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 indicateurs couvrant plusieurs types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Informations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Informations sur les articles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Informations tarifaires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Descriptions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538402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51365"/>
            <a:ext cx="71926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Objectifs de la mission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6280190" y="365545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3655457"/>
            <a:ext cx="3041213" cy="10772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Construire un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dashboard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pour aider à la prise de décision sur la base de l’API développée dans le projet précédent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0171867" y="365545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795516" y="3655457"/>
            <a:ext cx="3041213" cy="10772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Construire le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dashboard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 utilisant des librairies python comme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Streamlit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et des critères d'accessibilité WCAG.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28912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903839" y="5289129"/>
            <a:ext cx="6932890" cy="5386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Déployer le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dashboard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sur le cloud pour exposer les résultats à des utilisateurs externes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3B51229C-43C5-8D5C-65DB-A3E1BEF750CE}"/>
              </a:ext>
            </a:extLst>
          </p:cNvPr>
          <p:cNvSpPr/>
          <p:nvPr/>
        </p:nvSpPr>
        <p:spPr>
          <a:xfrm>
            <a:off x="6280190" y="617900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FC744FC6-A612-1D6B-11AC-46907B4FBBAA}"/>
              </a:ext>
            </a:extLst>
          </p:cNvPr>
          <p:cNvSpPr/>
          <p:nvPr/>
        </p:nvSpPr>
        <p:spPr>
          <a:xfrm>
            <a:off x="6903839" y="6179007"/>
            <a:ext cx="6932890" cy="8079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Réaliser une veille technique sur les outils et tendances en Data Science et IA afin de démontrer leur capacité ou non à dépasser en performance une modélisation déjà effectuée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42912"/>
            <a:ext cx="7556421" cy="686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Sommaire</a:t>
            </a:r>
            <a:endParaRPr lang="en-US" sz="4450" b="1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9927FEB7-3992-DB6A-CCBF-6BE9A02E8C65}"/>
              </a:ext>
            </a:extLst>
          </p:cNvPr>
          <p:cNvSpPr/>
          <p:nvPr/>
        </p:nvSpPr>
        <p:spPr>
          <a:xfrm>
            <a:off x="6280190" y="158358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893340C-B48B-31E9-3AE8-DE62CA4046DE}"/>
              </a:ext>
            </a:extLst>
          </p:cNvPr>
          <p:cNvSpPr/>
          <p:nvPr/>
        </p:nvSpPr>
        <p:spPr>
          <a:xfrm>
            <a:off x="6903839" y="1583589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86BEB861-8017-8AA9-D03C-8FAA5EBE1ED8}"/>
              </a:ext>
            </a:extLst>
          </p:cNvPr>
          <p:cNvSpPr/>
          <p:nvPr/>
        </p:nvSpPr>
        <p:spPr>
          <a:xfrm>
            <a:off x="6280190" y="240770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D9C88D86-D633-484F-2017-1C1BB8FE727D}"/>
              </a:ext>
            </a:extLst>
          </p:cNvPr>
          <p:cNvSpPr/>
          <p:nvPr/>
        </p:nvSpPr>
        <p:spPr>
          <a:xfrm>
            <a:off x="6903839" y="240770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Objectifs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la mission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79404DB7-D1AC-61BE-FFDC-AC2A675EBE13}"/>
              </a:ext>
            </a:extLst>
          </p:cNvPr>
          <p:cNvSpPr/>
          <p:nvPr/>
        </p:nvSpPr>
        <p:spPr>
          <a:xfrm>
            <a:off x="6280190" y="32318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7032D139-C284-45D3-F05C-FB21ADAE427C}"/>
              </a:ext>
            </a:extLst>
          </p:cNvPr>
          <p:cNvSpPr/>
          <p:nvPr/>
        </p:nvSpPr>
        <p:spPr>
          <a:xfrm>
            <a:off x="6903839" y="3231825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Construction du dashboard</a:t>
            </a:r>
            <a:endParaRPr lang="en-US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5939FBD0-1CDE-E38B-8CB4-B4FA941BEA2F}"/>
              </a:ext>
            </a:extLst>
          </p:cNvPr>
          <p:cNvSpPr/>
          <p:nvPr/>
        </p:nvSpPr>
        <p:spPr>
          <a:xfrm>
            <a:off x="6280190" y="405594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31CBA10-DF0D-4085-BCB3-35557FFA2853}"/>
              </a:ext>
            </a:extLst>
          </p:cNvPr>
          <p:cNvSpPr/>
          <p:nvPr/>
        </p:nvSpPr>
        <p:spPr>
          <a:xfrm>
            <a:off x="6903839" y="4055943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Pipeline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déploiement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D697F748-5A55-E3D9-B31D-2B18E73837A6}"/>
              </a:ext>
            </a:extLst>
          </p:cNvPr>
          <p:cNvSpPr/>
          <p:nvPr/>
        </p:nvSpPr>
        <p:spPr>
          <a:xfrm>
            <a:off x="6280190" y="487966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776B3576-2E12-9686-C031-0F499B2DFE89}"/>
              </a:ext>
            </a:extLst>
          </p:cNvPr>
          <p:cNvSpPr/>
          <p:nvPr/>
        </p:nvSpPr>
        <p:spPr>
          <a:xfrm>
            <a:off x="6903839" y="4879660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Test et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visualisation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A2A67264-2527-CE0B-9BAB-0D58D22C2231}"/>
              </a:ext>
            </a:extLst>
          </p:cNvPr>
          <p:cNvSpPr/>
          <p:nvPr/>
        </p:nvSpPr>
        <p:spPr>
          <a:xfrm>
            <a:off x="6280190" y="570337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D9021A81-B1AB-7C9B-6E39-48803D36D5E7}"/>
              </a:ext>
            </a:extLst>
          </p:cNvPr>
          <p:cNvSpPr/>
          <p:nvPr/>
        </p:nvSpPr>
        <p:spPr>
          <a:xfrm>
            <a:off x="6903839" y="570337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Veille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 technique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93B95D0-ADEF-5A75-B7F5-CEEC91D61DF4}"/>
              </a:ext>
            </a:extLst>
          </p:cNvPr>
          <p:cNvSpPr/>
          <p:nvPr/>
        </p:nvSpPr>
        <p:spPr>
          <a:xfrm>
            <a:off x="6280190" y="652709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3D9F43B-21ED-5F7C-F6B0-EFB69DD66804}"/>
              </a:ext>
            </a:extLst>
          </p:cNvPr>
          <p:cNvSpPr/>
          <p:nvPr/>
        </p:nvSpPr>
        <p:spPr>
          <a:xfrm>
            <a:off x="6903839" y="6527094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AB9919C-20DE-26C0-DB5A-93445F94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48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AC6E376-1DA5-B18F-A78D-55C8EFFFD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770" y="1329155"/>
            <a:ext cx="11888859" cy="6592220"/>
          </a:xfrm>
          <a:prstGeom prst="rect">
            <a:avLst/>
          </a:prstGeom>
        </p:spPr>
      </p:pic>
      <p:sp>
        <p:nvSpPr>
          <p:cNvPr id="26" name="Text 0">
            <a:extLst>
              <a:ext uri="{FF2B5EF4-FFF2-40B4-BE49-F238E27FC236}">
                <a16:creationId xmlns:a16="http://schemas.microsoft.com/office/drawing/2014/main" id="{7D904AB0-C19E-3D4A-F328-83361A55885E}"/>
              </a:ext>
            </a:extLst>
          </p:cNvPr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 des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fichiers</a:t>
            </a:r>
            <a:endParaRPr lang="en-US" sz="4450" b="1" dirty="0"/>
          </a:p>
        </p:txBody>
      </p:sp>
    </p:spTree>
    <p:extLst>
      <p:ext uri="{BB962C8B-B14F-4D97-AF65-F5344CB8AC3E}">
        <p14:creationId xmlns:p14="http://schemas.microsoft.com/office/powerpoint/2010/main" val="249369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>
            <a:extLst>
              <a:ext uri="{FF2B5EF4-FFF2-40B4-BE49-F238E27FC236}">
                <a16:creationId xmlns:a16="http://schemas.microsoft.com/office/drawing/2014/main" id="{87389E5F-CCC1-DD75-4D87-23DFA6B47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584" y="1648423"/>
            <a:ext cx="5596402" cy="5998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Analyse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exploratoire</a:t>
            </a:r>
            <a:endParaRPr lang="en-US" sz="4450" b="1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6A6224-B6A7-2644-AA51-9209D5E33597}"/>
              </a:ext>
            </a:extLst>
          </p:cNvPr>
          <p:cNvGrpSpPr/>
          <p:nvPr/>
        </p:nvGrpSpPr>
        <p:grpSpPr>
          <a:xfrm>
            <a:off x="246581" y="1363220"/>
            <a:ext cx="2106202" cy="1017142"/>
            <a:chOff x="1808252" y="1592494"/>
            <a:chExt cx="2558265" cy="1017142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4D15819A-4B74-82ED-83BE-89A4ED8A55E1}"/>
                </a:ext>
              </a:extLst>
            </p:cNvPr>
            <p:cNvSpPr/>
            <p:nvPr/>
          </p:nvSpPr>
          <p:spPr>
            <a:xfrm>
              <a:off x="1808252" y="1592494"/>
              <a:ext cx="2558265" cy="1017142"/>
            </a:xfrm>
            <a:prstGeom prst="roundRect">
              <a:avLst/>
            </a:prstGeom>
            <a:solidFill>
              <a:srgbClr val="E6C46D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D638FB1-64FD-94A5-16A1-FE7B9C45D94D}"/>
                </a:ext>
              </a:extLst>
            </p:cNvPr>
            <p:cNvSpPr txBox="1"/>
            <p:nvPr/>
          </p:nvSpPr>
          <p:spPr>
            <a:xfrm>
              <a:off x="1808252" y="1808677"/>
              <a:ext cx="2558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Présentation des données</a:t>
              </a:r>
            </a:p>
          </p:txBody>
        </p:sp>
      </p:grp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1962712-CF70-F996-EEB3-4C0B08869D36}"/>
              </a:ext>
            </a:extLst>
          </p:cNvPr>
          <p:cNvSpPr/>
          <p:nvPr/>
        </p:nvSpPr>
        <p:spPr>
          <a:xfrm>
            <a:off x="2494960" y="1363219"/>
            <a:ext cx="11827215" cy="6569494"/>
          </a:xfrm>
          <a:prstGeom prst="roundRect">
            <a:avLst>
              <a:gd name="adj" fmla="val 5394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8AA313A-85E0-DF51-D3DE-9520A22E3F49}"/>
              </a:ext>
            </a:extLst>
          </p:cNvPr>
          <p:cNvSpPr/>
          <p:nvPr/>
        </p:nvSpPr>
        <p:spPr>
          <a:xfrm>
            <a:off x="2841464" y="1648423"/>
            <a:ext cx="6179246" cy="592469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Nombre de clients pour le train : 307 507</a:t>
            </a:r>
          </a:p>
          <a:p>
            <a:pPr algn="just"/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Nombre de clients pour le test : 48 744</a:t>
            </a:r>
          </a:p>
          <a:p>
            <a:pPr marL="0" indent="0" algn="just"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Nombre de variables : 797</a:t>
            </a:r>
          </a:p>
          <a:p>
            <a:pPr marL="0" indent="0" algn="just">
              <a:buNone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just"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Variable cible à prédire : TARGET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 : Client pouvant rembourser le prêt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 : Client ayant des difficultés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algn="just"/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algn="just"/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algn="just"/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Il y a un déséquilibre de classe entre les 2 catégories 0 / 1</a:t>
            </a:r>
            <a:endParaRPr lang="en-US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7515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14056</TotalTime>
  <Words>2270</Words>
  <Application>Microsoft Office PowerPoint</Application>
  <PresentationFormat>Personnalisé</PresentationFormat>
  <Paragraphs>419</Paragraphs>
  <Slides>55</Slides>
  <Notes>55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3" baseType="lpstr">
      <vt:lpstr>Calibri</vt:lpstr>
      <vt:lpstr>Arial</vt:lpstr>
      <vt:lpstr>Wingdings</vt:lpstr>
      <vt:lpstr>Raleway</vt:lpstr>
      <vt:lpstr>Roboto</vt:lpstr>
      <vt:lpstr>Roboto Bold</vt:lpstr>
      <vt:lpstr>Roboto Medium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Jean EMIDIO</cp:lastModifiedBy>
  <cp:revision>192</cp:revision>
  <dcterms:created xsi:type="dcterms:W3CDTF">2025-02-08T08:34:19Z</dcterms:created>
  <dcterms:modified xsi:type="dcterms:W3CDTF">2026-01-09T18:26:17Z</dcterms:modified>
</cp:coreProperties>
</file>